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Arial Bold" panose="020B0704020202020204" pitchFamily="34" charset="0"/>
      <p:regular r:id="rId20"/>
      <p:bold r:id="rId21"/>
    </p:embeddedFont>
    <p:embeddedFont>
      <p:font typeface="Canva Sans" panose="020B0604020202020204" charset="0"/>
      <p:regular r:id="rId22"/>
    </p:embeddedFont>
    <p:embeddedFont>
      <p:font typeface="Canva Sans Bold" panose="020B0604020202020204" charset="0"/>
      <p:regular r:id="rId23"/>
    </p:embeddedFont>
    <p:embeddedFont>
      <p:font typeface="Canva Sans Medium" panose="020B0604020202020204" charset="0"/>
      <p:regular r:id="rId24"/>
    </p:embeddedFont>
    <p:embeddedFont>
      <p:font typeface="League Gothic" panose="020B0604020202020204" charset="0"/>
      <p:regular r:id="rId25"/>
    </p:embeddedFont>
    <p:embeddedFont>
      <p:font typeface="Muli"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9" d="100"/>
          <a:sy n="39" d="100"/>
        </p:scale>
        <p:origin x="9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9050" y="-1314450"/>
            <a:ext cx="18288000" cy="12915900"/>
          </a:xfrm>
          <a:custGeom>
            <a:avLst/>
            <a:gdLst/>
            <a:ahLst/>
            <a:cxnLst/>
            <a:rect l="l" t="t" r="r" b="b"/>
            <a:pathLst>
              <a:path w="18288000" h="12915900">
                <a:moveTo>
                  <a:pt x="0" y="0"/>
                </a:moveTo>
                <a:lnTo>
                  <a:pt x="18288000" y="0"/>
                </a:lnTo>
                <a:lnTo>
                  <a:pt x="18288000" y="12915900"/>
                </a:lnTo>
                <a:lnTo>
                  <a:pt x="0" y="12915900"/>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1147768" y="3385501"/>
            <a:ext cx="15992464" cy="3573149"/>
          </a:xfrm>
          <a:prstGeom prst="rect">
            <a:avLst/>
          </a:prstGeom>
        </p:spPr>
        <p:txBody>
          <a:bodyPr lIns="0" tIns="0" rIns="0" bIns="0" rtlCol="0" anchor="t">
            <a:spAutoFit/>
          </a:bodyPr>
          <a:lstStyle/>
          <a:p>
            <a:pPr algn="ctr">
              <a:lnSpc>
                <a:spcPts val="16100"/>
              </a:lnSpc>
            </a:pPr>
            <a:r>
              <a:rPr lang="en-US" sz="14000">
                <a:solidFill>
                  <a:srgbClr val="FFFFFF"/>
                </a:solidFill>
                <a:latin typeface="League Gothic"/>
                <a:ea typeface="League Gothic"/>
                <a:cs typeface="League Gothic"/>
                <a:sym typeface="League Gothic"/>
              </a:rPr>
              <a:t>USED-CARS </a:t>
            </a:r>
          </a:p>
          <a:p>
            <a:pPr algn="ctr">
              <a:lnSpc>
                <a:spcPts val="11961"/>
              </a:lnSpc>
            </a:pPr>
            <a:r>
              <a:rPr lang="en-US" sz="10401">
                <a:solidFill>
                  <a:srgbClr val="FFFFFF"/>
                </a:solidFill>
                <a:latin typeface="League Gothic"/>
                <a:ea typeface="League Gothic"/>
                <a:cs typeface="League Gothic"/>
                <a:sym typeface="League Gothic"/>
              </a:rPr>
              <a:t>SHOWROOM</a:t>
            </a:r>
          </a:p>
        </p:txBody>
      </p:sp>
      <p:sp>
        <p:nvSpPr>
          <p:cNvPr id="4" name="TextBox 4"/>
          <p:cNvSpPr txBox="1"/>
          <p:nvPr/>
        </p:nvSpPr>
        <p:spPr>
          <a:xfrm>
            <a:off x="7862657" y="1678798"/>
            <a:ext cx="2600785" cy="626634"/>
          </a:xfrm>
          <a:prstGeom prst="rect">
            <a:avLst/>
          </a:prstGeom>
        </p:spPr>
        <p:txBody>
          <a:bodyPr lIns="0" tIns="0" rIns="0" bIns="0" rtlCol="0" anchor="t">
            <a:spAutoFit/>
          </a:bodyPr>
          <a:lstStyle/>
          <a:p>
            <a:pPr algn="ctr">
              <a:lnSpc>
                <a:spcPts val="5217"/>
              </a:lnSpc>
            </a:pPr>
            <a:r>
              <a:rPr lang="en-US" sz="3598" spc="539">
                <a:solidFill>
                  <a:srgbClr val="FFFFFF"/>
                </a:solidFill>
                <a:latin typeface="Muli"/>
                <a:ea typeface="Muli"/>
                <a:cs typeface="Muli"/>
                <a:sym typeface="Muli"/>
              </a:rPr>
              <a:t>GROUP 4</a:t>
            </a:r>
          </a:p>
        </p:txBody>
      </p:sp>
      <p:sp>
        <p:nvSpPr>
          <p:cNvPr id="5" name="TextBox 5"/>
          <p:cNvSpPr txBox="1"/>
          <p:nvPr/>
        </p:nvSpPr>
        <p:spPr>
          <a:xfrm>
            <a:off x="2314586" y="8362950"/>
            <a:ext cx="13658828" cy="895350"/>
          </a:xfrm>
          <a:prstGeom prst="rect">
            <a:avLst/>
          </a:prstGeom>
        </p:spPr>
        <p:txBody>
          <a:bodyPr lIns="0" tIns="0" rIns="0" bIns="0" rtlCol="0" anchor="t">
            <a:spAutoFit/>
          </a:bodyPr>
          <a:lstStyle/>
          <a:p>
            <a:pPr algn="ctr">
              <a:lnSpc>
                <a:spcPts val="6900"/>
              </a:lnSpc>
            </a:pPr>
            <a:r>
              <a:rPr lang="en-US" sz="6000">
                <a:solidFill>
                  <a:srgbClr val="FFFFFF"/>
                </a:solidFill>
                <a:latin typeface="League Gothic"/>
                <a:ea typeface="League Gothic"/>
                <a:cs typeface="League Gothic"/>
                <a:sym typeface="League Gothic"/>
              </a:rPr>
              <a:t>NAMES: ALI JAAFAR - HUSSAIN ALI - ISLAM NASSER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1356043"/>
            <a:ext cx="18288000" cy="12207240"/>
          </a:xfrm>
          <a:custGeom>
            <a:avLst/>
            <a:gdLst/>
            <a:ahLst/>
            <a:cxnLst/>
            <a:rect l="l" t="t" r="r" b="b"/>
            <a:pathLst>
              <a:path w="18288000" h="12207240">
                <a:moveTo>
                  <a:pt x="0" y="0"/>
                </a:moveTo>
                <a:lnTo>
                  <a:pt x="18288000" y="0"/>
                </a:lnTo>
                <a:lnTo>
                  <a:pt x="18288000" y="12207240"/>
                </a:lnTo>
                <a:lnTo>
                  <a:pt x="0" y="12207240"/>
                </a:lnTo>
                <a:lnTo>
                  <a:pt x="0" y="0"/>
                </a:lnTo>
                <a:close/>
              </a:path>
            </a:pathLst>
          </a:custGeom>
          <a:blipFill>
            <a:blip r:embed="rId2">
              <a:alphaModFix amt="27000"/>
            </a:blip>
            <a:stretch>
              <a:fillRect/>
            </a:stretch>
          </a:blipFill>
          <a:ln cap="sq">
            <a:noFill/>
            <a:prstDash val="solid"/>
            <a:miter/>
          </a:ln>
        </p:spPr>
        <p:txBody>
          <a:bodyPr/>
          <a:lstStyle/>
          <a:p>
            <a:endParaRPr lang="en-US"/>
          </a:p>
        </p:txBody>
      </p:sp>
      <p:sp>
        <p:nvSpPr>
          <p:cNvPr id="3" name="Freeform 3"/>
          <p:cNvSpPr/>
          <p:nvPr/>
        </p:nvSpPr>
        <p:spPr>
          <a:xfrm>
            <a:off x="3624433" y="1999909"/>
            <a:ext cx="11039135" cy="7258391"/>
          </a:xfrm>
          <a:custGeom>
            <a:avLst/>
            <a:gdLst/>
            <a:ahLst/>
            <a:cxnLst/>
            <a:rect l="l" t="t" r="r" b="b"/>
            <a:pathLst>
              <a:path w="11039135" h="7258391">
                <a:moveTo>
                  <a:pt x="0" y="0"/>
                </a:moveTo>
                <a:lnTo>
                  <a:pt x="11039134" y="0"/>
                </a:lnTo>
                <a:lnTo>
                  <a:pt x="11039134" y="7258391"/>
                </a:lnTo>
                <a:lnTo>
                  <a:pt x="0" y="7258391"/>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5563175" y="952500"/>
            <a:ext cx="7161650" cy="719963"/>
          </a:xfrm>
          <a:prstGeom prst="rect">
            <a:avLst/>
          </a:prstGeom>
        </p:spPr>
        <p:txBody>
          <a:bodyPr lIns="0" tIns="0" rIns="0" bIns="0" rtlCol="0" anchor="t">
            <a:spAutoFit/>
          </a:bodyPr>
          <a:lstStyle/>
          <a:p>
            <a:pPr algn="ctr">
              <a:lnSpc>
                <a:spcPts val="5992"/>
              </a:lnSpc>
            </a:pPr>
            <a:r>
              <a:rPr lang="en-US" sz="4280" b="1">
                <a:solidFill>
                  <a:srgbClr val="FFFFFF"/>
                </a:solidFill>
                <a:latin typeface="Canva Sans Bold"/>
                <a:ea typeface="Canva Sans Bold"/>
                <a:cs typeface="Canva Sans Bold"/>
                <a:sym typeface="Canva Sans Bold"/>
              </a:rPr>
              <a:t>Car styles Inventory count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28575" y="-1356043"/>
            <a:ext cx="18288000" cy="12207240"/>
          </a:xfrm>
          <a:custGeom>
            <a:avLst/>
            <a:gdLst/>
            <a:ahLst/>
            <a:cxnLst/>
            <a:rect l="l" t="t" r="r" b="b"/>
            <a:pathLst>
              <a:path w="18288000" h="12207240">
                <a:moveTo>
                  <a:pt x="0" y="0"/>
                </a:moveTo>
                <a:lnTo>
                  <a:pt x="18288000" y="0"/>
                </a:lnTo>
                <a:lnTo>
                  <a:pt x="18288000" y="12207240"/>
                </a:lnTo>
                <a:lnTo>
                  <a:pt x="0" y="12207240"/>
                </a:lnTo>
                <a:lnTo>
                  <a:pt x="0" y="0"/>
                </a:lnTo>
                <a:close/>
              </a:path>
            </a:pathLst>
          </a:custGeom>
          <a:blipFill>
            <a:blip r:embed="rId2">
              <a:alphaModFix amt="27000"/>
            </a:blip>
            <a:stretch>
              <a:fillRect/>
            </a:stretch>
          </a:blipFill>
        </p:spPr>
        <p:txBody>
          <a:bodyPr/>
          <a:lstStyle/>
          <a:p>
            <a:endParaRPr lang="en-US"/>
          </a:p>
        </p:txBody>
      </p:sp>
      <p:sp>
        <p:nvSpPr>
          <p:cNvPr id="3" name="Freeform 3"/>
          <p:cNvSpPr/>
          <p:nvPr/>
        </p:nvSpPr>
        <p:spPr>
          <a:xfrm>
            <a:off x="3484930" y="1915830"/>
            <a:ext cx="11752720" cy="7342470"/>
          </a:xfrm>
          <a:custGeom>
            <a:avLst/>
            <a:gdLst/>
            <a:ahLst/>
            <a:cxnLst/>
            <a:rect l="l" t="t" r="r" b="b"/>
            <a:pathLst>
              <a:path w="11752720" h="7342470">
                <a:moveTo>
                  <a:pt x="0" y="0"/>
                </a:moveTo>
                <a:lnTo>
                  <a:pt x="11752720" y="0"/>
                </a:lnTo>
                <a:lnTo>
                  <a:pt x="11752720" y="7342470"/>
                </a:lnTo>
                <a:lnTo>
                  <a:pt x="0" y="7342470"/>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3658183" y="719637"/>
            <a:ext cx="10971634" cy="719943"/>
          </a:xfrm>
          <a:prstGeom prst="rect">
            <a:avLst/>
          </a:prstGeom>
        </p:spPr>
        <p:txBody>
          <a:bodyPr lIns="0" tIns="0" rIns="0" bIns="0" rtlCol="0" anchor="t">
            <a:spAutoFit/>
          </a:bodyPr>
          <a:lstStyle/>
          <a:p>
            <a:pPr algn="ctr">
              <a:lnSpc>
                <a:spcPts val="5993"/>
              </a:lnSpc>
            </a:pPr>
            <a:r>
              <a:rPr lang="en-US" sz="4280" b="1">
                <a:solidFill>
                  <a:srgbClr val="FFFFFF"/>
                </a:solidFill>
                <a:latin typeface="Canva Sans Bold"/>
                <a:ea typeface="Canva Sans Bold"/>
                <a:cs typeface="Canva Sans Bold"/>
                <a:sym typeface="Canva Sans Bold"/>
              </a:rPr>
              <a:t>The Suppliers for the Targeted Car Styles </a:t>
            </a:r>
          </a:p>
        </p:txBody>
      </p:sp>
      <p:grpSp>
        <p:nvGrpSpPr>
          <p:cNvPr id="5" name="Group 5"/>
          <p:cNvGrpSpPr/>
          <p:nvPr/>
        </p:nvGrpSpPr>
        <p:grpSpPr>
          <a:xfrm>
            <a:off x="3050350" y="1915830"/>
            <a:ext cx="650456" cy="7342470"/>
            <a:chOff x="0" y="0"/>
            <a:chExt cx="155181" cy="1751716"/>
          </a:xfrm>
        </p:grpSpPr>
        <p:sp>
          <p:nvSpPr>
            <p:cNvPr id="6" name="Freeform 6"/>
            <p:cNvSpPr/>
            <p:nvPr/>
          </p:nvSpPr>
          <p:spPr>
            <a:xfrm>
              <a:off x="0" y="0"/>
              <a:ext cx="155181" cy="1751716"/>
            </a:xfrm>
            <a:custGeom>
              <a:avLst/>
              <a:gdLst/>
              <a:ahLst/>
              <a:cxnLst/>
              <a:rect l="l" t="t" r="r" b="b"/>
              <a:pathLst>
                <a:path w="155181" h="1751716">
                  <a:moveTo>
                    <a:pt x="0" y="0"/>
                  </a:moveTo>
                  <a:lnTo>
                    <a:pt x="155181" y="0"/>
                  </a:lnTo>
                  <a:lnTo>
                    <a:pt x="155181" y="1751716"/>
                  </a:lnTo>
                  <a:lnTo>
                    <a:pt x="0" y="1751716"/>
                  </a:lnTo>
                  <a:close/>
                </a:path>
              </a:pathLst>
            </a:custGeom>
            <a:solidFill>
              <a:srgbClr val="FFFFFF"/>
            </a:solidFill>
          </p:spPr>
          <p:txBody>
            <a:bodyPr/>
            <a:lstStyle/>
            <a:p>
              <a:endParaRPr lang="en-US"/>
            </a:p>
          </p:txBody>
        </p:sp>
        <p:sp>
          <p:nvSpPr>
            <p:cNvPr id="7" name="TextBox 7"/>
            <p:cNvSpPr txBox="1"/>
            <p:nvPr/>
          </p:nvSpPr>
          <p:spPr>
            <a:xfrm>
              <a:off x="0" y="-38100"/>
              <a:ext cx="155181" cy="1789816"/>
            </a:xfrm>
            <a:prstGeom prst="rect">
              <a:avLst/>
            </a:prstGeom>
          </p:spPr>
          <p:txBody>
            <a:bodyPr lIns="54714" tIns="54714" rIns="54714" bIns="54714" rtlCol="0" anchor="ctr"/>
            <a:lstStyle/>
            <a:p>
              <a:pPr algn="ctr">
                <a:lnSpc>
                  <a:spcPts val="2608"/>
                </a:lnSpc>
              </a:pPr>
              <a:endParaRPr/>
            </a:p>
          </p:txBody>
        </p:sp>
      </p:grpSp>
      <p:sp>
        <p:nvSpPr>
          <p:cNvPr id="8" name="TextBox 8"/>
          <p:cNvSpPr txBox="1"/>
          <p:nvPr/>
        </p:nvSpPr>
        <p:spPr>
          <a:xfrm rot="-5400000">
            <a:off x="3048893" y="5428267"/>
            <a:ext cx="672421" cy="317596"/>
          </a:xfrm>
          <a:prstGeom prst="rect">
            <a:avLst/>
          </a:prstGeom>
        </p:spPr>
        <p:txBody>
          <a:bodyPr lIns="0" tIns="0" rIns="0" bIns="0" rtlCol="0" anchor="t">
            <a:spAutoFit/>
          </a:bodyPr>
          <a:lstStyle/>
          <a:p>
            <a:pPr algn="ctr">
              <a:lnSpc>
                <a:spcPts val="2300"/>
              </a:lnSpc>
            </a:pPr>
            <a:r>
              <a:rPr lang="en-US" sz="1642" b="1">
                <a:solidFill>
                  <a:srgbClr val="000000"/>
                </a:solidFill>
                <a:latin typeface="Arial Bold"/>
                <a:ea typeface="Arial Bold"/>
                <a:cs typeface="Arial Bold"/>
                <a:sym typeface="Arial Bold"/>
              </a:rPr>
              <a:t>Cars</a:t>
            </a:r>
          </a:p>
        </p:txBody>
      </p:sp>
      <p:sp>
        <p:nvSpPr>
          <p:cNvPr id="9" name="TextBox 9"/>
          <p:cNvSpPr txBox="1"/>
          <p:nvPr/>
        </p:nvSpPr>
        <p:spPr>
          <a:xfrm>
            <a:off x="7664813" y="8889584"/>
            <a:ext cx="2958373" cy="317596"/>
          </a:xfrm>
          <a:prstGeom prst="rect">
            <a:avLst/>
          </a:prstGeom>
        </p:spPr>
        <p:txBody>
          <a:bodyPr lIns="0" tIns="0" rIns="0" bIns="0" rtlCol="0" anchor="t">
            <a:spAutoFit/>
          </a:bodyPr>
          <a:lstStyle/>
          <a:p>
            <a:pPr algn="ctr">
              <a:lnSpc>
                <a:spcPts val="2300"/>
              </a:lnSpc>
            </a:pPr>
            <a:r>
              <a:rPr lang="en-US" sz="1642" b="1">
                <a:solidFill>
                  <a:srgbClr val="000000"/>
                </a:solidFill>
                <a:latin typeface="Arial Bold"/>
                <a:ea typeface="Arial Bold"/>
                <a:cs typeface="Arial Bold"/>
                <a:sym typeface="Arial Bold"/>
              </a:rPr>
              <a:t>Manufacturer Companies</a:t>
            </a:r>
          </a:p>
        </p:txBody>
      </p:sp>
      <p:grpSp>
        <p:nvGrpSpPr>
          <p:cNvPr id="10" name="Group 10"/>
          <p:cNvGrpSpPr/>
          <p:nvPr/>
        </p:nvGrpSpPr>
        <p:grpSpPr>
          <a:xfrm>
            <a:off x="4701561" y="7544233"/>
            <a:ext cx="263842" cy="1086802"/>
            <a:chOff x="0" y="0"/>
            <a:chExt cx="351790" cy="1449070"/>
          </a:xfrm>
        </p:grpSpPr>
        <p:sp>
          <p:nvSpPr>
            <p:cNvPr id="11" name="Freeform 11"/>
            <p:cNvSpPr/>
            <p:nvPr/>
          </p:nvSpPr>
          <p:spPr>
            <a:xfrm>
              <a:off x="45720" y="49530"/>
              <a:ext cx="259080" cy="1350010"/>
            </a:xfrm>
            <a:custGeom>
              <a:avLst/>
              <a:gdLst/>
              <a:ahLst/>
              <a:cxnLst/>
              <a:rect l="l" t="t" r="r" b="b"/>
              <a:pathLst>
                <a:path w="259080" h="1350010">
                  <a:moveTo>
                    <a:pt x="16510" y="1193800"/>
                  </a:moveTo>
                  <a:cubicBezTo>
                    <a:pt x="34290" y="462280"/>
                    <a:pt x="0" y="279400"/>
                    <a:pt x="16510" y="207010"/>
                  </a:cubicBezTo>
                  <a:cubicBezTo>
                    <a:pt x="24130" y="177800"/>
                    <a:pt x="33020" y="158750"/>
                    <a:pt x="49530" y="148590"/>
                  </a:cubicBezTo>
                  <a:cubicBezTo>
                    <a:pt x="63500" y="139700"/>
                    <a:pt x="92710" y="137160"/>
                    <a:pt x="106680" y="143510"/>
                  </a:cubicBezTo>
                  <a:cubicBezTo>
                    <a:pt x="119380" y="149860"/>
                    <a:pt x="130810" y="170180"/>
                    <a:pt x="132080" y="184150"/>
                  </a:cubicBezTo>
                  <a:cubicBezTo>
                    <a:pt x="133350" y="195580"/>
                    <a:pt x="123190" y="204470"/>
                    <a:pt x="121920" y="218440"/>
                  </a:cubicBezTo>
                  <a:cubicBezTo>
                    <a:pt x="121920" y="237490"/>
                    <a:pt x="133350" y="255270"/>
                    <a:pt x="137160" y="288290"/>
                  </a:cubicBezTo>
                  <a:cubicBezTo>
                    <a:pt x="146050" y="373380"/>
                    <a:pt x="135890" y="576580"/>
                    <a:pt x="146050" y="735330"/>
                  </a:cubicBezTo>
                  <a:cubicBezTo>
                    <a:pt x="157480" y="914400"/>
                    <a:pt x="220980" y="1238250"/>
                    <a:pt x="204470" y="1308100"/>
                  </a:cubicBezTo>
                  <a:cubicBezTo>
                    <a:pt x="200660" y="1325880"/>
                    <a:pt x="194310" y="1332230"/>
                    <a:pt x="185420" y="1338580"/>
                  </a:cubicBezTo>
                  <a:cubicBezTo>
                    <a:pt x="175260" y="1346200"/>
                    <a:pt x="161290" y="1350010"/>
                    <a:pt x="149860" y="1348740"/>
                  </a:cubicBezTo>
                  <a:cubicBezTo>
                    <a:pt x="138430" y="1347470"/>
                    <a:pt x="125730" y="1341120"/>
                    <a:pt x="118110" y="1333500"/>
                  </a:cubicBezTo>
                  <a:cubicBezTo>
                    <a:pt x="110490" y="1324610"/>
                    <a:pt x="104140" y="1313180"/>
                    <a:pt x="104140" y="1300480"/>
                  </a:cubicBezTo>
                  <a:cubicBezTo>
                    <a:pt x="102870" y="1281430"/>
                    <a:pt x="118110" y="1262380"/>
                    <a:pt x="124460" y="1230630"/>
                  </a:cubicBezTo>
                  <a:cubicBezTo>
                    <a:pt x="137160" y="1162050"/>
                    <a:pt x="151130" y="1035050"/>
                    <a:pt x="153670" y="901700"/>
                  </a:cubicBezTo>
                  <a:cubicBezTo>
                    <a:pt x="158750" y="693420"/>
                    <a:pt x="128270" y="97790"/>
                    <a:pt x="116840" y="97790"/>
                  </a:cubicBezTo>
                  <a:cubicBezTo>
                    <a:pt x="113030" y="97790"/>
                    <a:pt x="104140" y="172720"/>
                    <a:pt x="105410" y="209550"/>
                  </a:cubicBezTo>
                  <a:cubicBezTo>
                    <a:pt x="106680" y="247650"/>
                    <a:pt x="119380" y="267970"/>
                    <a:pt x="123190" y="322580"/>
                  </a:cubicBezTo>
                  <a:cubicBezTo>
                    <a:pt x="134620" y="464820"/>
                    <a:pt x="106680" y="985520"/>
                    <a:pt x="124460" y="1092200"/>
                  </a:cubicBezTo>
                  <a:cubicBezTo>
                    <a:pt x="128270" y="1121410"/>
                    <a:pt x="130810" y="1136650"/>
                    <a:pt x="142240" y="1145540"/>
                  </a:cubicBezTo>
                  <a:cubicBezTo>
                    <a:pt x="151130" y="1153160"/>
                    <a:pt x="170180" y="1143000"/>
                    <a:pt x="179070" y="1149350"/>
                  </a:cubicBezTo>
                  <a:cubicBezTo>
                    <a:pt x="186690" y="1155700"/>
                    <a:pt x="191770" y="1170940"/>
                    <a:pt x="193040" y="1182370"/>
                  </a:cubicBezTo>
                  <a:cubicBezTo>
                    <a:pt x="193040" y="1193800"/>
                    <a:pt x="189230" y="1207770"/>
                    <a:pt x="181610" y="1216660"/>
                  </a:cubicBezTo>
                  <a:cubicBezTo>
                    <a:pt x="172720" y="1226820"/>
                    <a:pt x="151130" y="1235710"/>
                    <a:pt x="138430" y="1235710"/>
                  </a:cubicBezTo>
                  <a:cubicBezTo>
                    <a:pt x="127000" y="1234440"/>
                    <a:pt x="113030" y="1229360"/>
                    <a:pt x="105410" y="1220470"/>
                  </a:cubicBezTo>
                  <a:cubicBezTo>
                    <a:pt x="96520" y="1209040"/>
                    <a:pt x="86360" y="1179830"/>
                    <a:pt x="92710" y="1173480"/>
                  </a:cubicBezTo>
                  <a:cubicBezTo>
                    <a:pt x="102870" y="1163320"/>
                    <a:pt x="181610" y="1206500"/>
                    <a:pt x="191770" y="1196340"/>
                  </a:cubicBezTo>
                  <a:cubicBezTo>
                    <a:pt x="198120" y="1188720"/>
                    <a:pt x="179070" y="1149350"/>
                    <a:pt x="179070" y="1149350"/>
                  </a:cubicBezTo>
                  <a:cubicBezTo>
                    <a:pt x="179070" y="1149350"/>
                    <a:pt x="194310" y="1181100"/>
                    <a:pt x="191770" y="1193800"/>
                  </a:cubicBezTo>
                  <a:cubicBezTo>
                    <a:pt x="190500" y="1206500"/>
                    <a:pt x="181610" y="1217930"/>
                    <a:pt x="172720" y="1225550"/>
                  </a:cubicBezTo>
                  <a:cubicBezTo>
                    <a:pt x="163830" y="1231900"/>
                    <a:pt x="152400" y="1235710"/>
                    <a:pt x="138430" y="1235710"/>
                  </a:cubicBezTo>
                  <a:cubicBezTo>
                    <a:pt x="115570" y="1233170"/>
                    <a:pt x="69850" y="1212850"/>
                    <a:pt x="50800" y="1195070"/>
                  </a:cubicBezTo>
                  <a:cubicBezTo>
                    <a:pt x="36830" y="1182370"/>
                    <a:pt x="30480" y="1165860"/>
                    <a:pt x="25400" y="1148080"/>
                  </a:cubicBezTo>
                  <a:cubicBezTo>
                    <a:pt x="20320" y="1131570"/>
                    <a:pt x="22860" y="1121410"/>
                    <a:pt x="22860" y="1092200"/>
                  </a:cubicBezTo>
                  <a:cubicBezTo>
                    <a:pt x="19050" y="981710"/>
                    <a:pt x="31750" y="455930"/>
                    <a:pt x="21590" y="309880"/>
                  </a:cubicBezTo>
                  <a:cubicBezTo>
                    <a:pt x="17780" y="251460"/>
                    <a:pt x="0" y="228600"/>
                    <a:pt x="5080" y="187960"/>
                  </a:cubicBezTo>
                  <a:cubicBezTo>
                    <a:pt x="8890" y="147320"/>
                    <a:pt x="31750" y="97790"/>
                    <a:pt x="48260" y="68580"/>
                  </a:cubicBezTo>
                  <a:cubicBezTo>
                    <a:pt x="59690" y="46990"/>
                    <a:pt x="69850" y="31750"/>
                    <a:pt x="83820" y="20320"/>
                  </a:cubicBezTo>
                  <a:cubicBezTo>
                    <a:pt x="97790" y="10160"/>
                    <a:pt x="116840" y="0"/>
                    <a:pt x="133350" y="1270"/>
                  </a:cubicBezTo>
                  <a:cubicBezTo>
                    <a:pt x="152400" y="3810"/>
                    <a:pt x="177800" y="24130"/>
                    <a:pt x="191770" y="41910"/>
                  </a:cubicBezTo>
                  <a:cubicBezTo>
                    <a:pt x="205740" y="59690"/>
                    <a:pt x="210820" y="73660"/>
                    <a:pt x="218440" y="110490"/>
                  </a:cubicBezTo>
                  <a:cubicBezTo>
                    <a:pt x="245110" y="234950"/>
                    <a:pt x="259080" y="781050"/>
                    <a:pt x="254000" y="965200"/>
                  </a:cubicBezTo>
                  <a:cubicBezTo>
                    <a:pt x="251460" y="1054100"/>
                    <a:pt x="243840" y="1101090"/>
                    <a:pt x="234950" y="1162050"/>
                  </a:cubicBezTo>
                  <a:cubicBezTo>
                    <a:pt x="226060" y="1217930"/>
                    <a:pt x="222250" y="1290320"/>
                    <a:pt x="200660" y="1320800"/>
                  </a:cubicBezTo>
                  <a:cubicBezTo>
                    <a:pt x="187960" y="1338580"/>
                    <a:pt x="166370" y="1350010"/>
                    <a:pt x="149860" y="1348740"/>
                  </a:cubicBezTo>
                  <a:cubicBezTo>
                    <a:pt x="134620" y="1347470"/>
                    <a:pt x="118110" y="1336040"/>
                    <a:pt x="105410" y="1311910"/>
                  </a:cubicBezTo>
                  <a:cubicBezTo>
                    <a:pt x="64770" y="1236980"/>
                    <a:pt x="55880" y="923290"/>
                    <a:pt x="44450" y="742950"/>
                  </a:cubicBezTo>
                  <a:cubicBezTo>
                    <a:pt x="34290" y="584200"/>
                    <a:pt x="30480" y="397510"/>
                    <a:pt x="35560" y="289560"/>
                  </a:cubicBezTo>
                  <a:cubicBezTo>
                    <a:pt x="36830" y="228600"/>
                    <a:pt x="30480" y="168910"/>
                    <a:pt x="49530" y="148590"/>
                  </a:cubicBezTo>
                  <a:cubicBezTo>
                    <a:pt x="59690" y="137160"/>
                    <a:pt x="82550" y="134620"/>
                    <a:pt x="95250" y="138430"/>
                  </a:cubicBezTo>
                  <a:cubicBezTo>
                    <a:pt x="110490" y="144780"/>
                    <a:pt x="130810" y="170180"/>
                    <a:pt x="132080" y="182880"/>
                  </a:cubicBezTo>
                  <a:cubicBezTo>
                    <a:pt x="133350" y="193040"/>
                    <a:pt x="120650" y="195580"/>
                    <a:pt x="116840" y="210820"/>
                  </a:cubicBezTo>
                  <a:cubicBezTo>
                    <a:pt x="106680" y="261620"/>
                    <a:pt x="133350" y="443230"/>
                    <a:pt x="137160" y="556260"/>
                  </a:cubicBezTo>
                  <a:cubicBezTo>
                    <a:pt x="139700" y="664210"/>
                    <a:pt x="137160" y="768350"/>
                    <a:pt x="134620" y="873760"/>
                  </a:cubicBezTo>
                  <a:cubicBezTo>
                    <a:pt x="132080" y="982980"/>
                    <a:pt x="160020" y="1163320"/>
                    <a:pt x="118110" y="1200150"/>
                  </a:cubicBezTo>
                  <a:cubicBezTo>
                    <a:pt x="95250" y="1220470"/>
                    <a:pt x="16510" y="1193800"/>
                    <a:pt x="16510" y="1193800"/>
                  </a:cubicBezTo>
                </a:path>
              </a:pathLst>
            </a:custGeom>
            <a:solidFill>
              <a:srgbClr val="FFF234">
                <a:alpha val="5490"/>
              </a:srgbClr>
            </a:solidFill>
            <a:ln cap="sq">
              <a:noFill/>
              <a:prstDash val="solid"/>
              <a:miter/>
            </a:ln>
          </p:spPr>
          <p:txBody>
            <a:bodyPr/>
            <a:lstStyle/>
            <a:p>
              <a:endParaRPr lang="en-US"/>
            </a:p>
          </p:txBody>
        </p:sp>
      </p:grpSp>
      <p:grpSp>
        <p:nvGrpSpPr>
          <p:cNvPr id="12" name="Group 12"/>
          <p:cNvGrpSpPr/>
          <p:nvPr/>
        </p:nvGrpSpPr>
        <p:grpSpPr>
          <a:xfrm>
            <a:off x="6308428" y="7602732"/>
            <a:ext cx="195997" cy="707178"/>
            <a:chOff x="0" y="0"/>
            <a:chExt cx="351790" cy="1269294"/>
          </a:xfrm>
        </p:grpSpPr>
        <p:sp>
          <p:nvSpPr>
            <p:cNvPr id="13" name="Freeform 13"/>
            <p:cNvSpPr/>
            <p:nvPr/>
          </p:nvSpPr>
          <p:spPr>
            <a:xfrm>
              <a:off x="45720" y="43385"/>
              <a:ext cx="259080" cy="1182524"/>
            </a:xfrm>
            <a:custGeom>
              <a:avLst/>
              <a:gdLst/>
              <a:ahLst/>
              <a:cxnLst/>
              <a:rect l="l" t="t" r="r" b="b"/>
              <a:pathLst>
                <a:path w="259080" h="1182524">
                  <a:moveTo>
                    <a:pt x="16510" y="1045694"/>
                  </a:moveTo>
                  <a:cubicBezTo>
                    <a:pt x="34290" y="404928"/>
                    <a:pt x="0" y="244737"/>
                    <a:pt x="16510" y="181328"/>
                  </a:cubicBezTo>
                  <a:cubicBezTo>
                    <a:pt x="24130" y="155742"/>
                    <a:pt x="33020" y="139055"/>
                    <a:pt x="49530" y="130156"/>
                  </a:cubicBezTo>
                  <a:cubicBezTo>
                    <a:pt x="63500" y="122369"/>
                    <a:pt x="92710" y="120144"/>
                    <a:pt x="106680" y="125706"/>
                  </a:cubicBezTo>
                  <a:cubicBezTo>
                    <a:pt x="119380" y="131268"/>
                    <a:pt x="130810" y="149067"/>
                    <a:pt x="132080" y="161304"/>
                  </a:cubicBezTo>
                  <a:cubicBezTo>
                    <a:pt x="133350" y="171316"/>
                    <a:pt x="123190" y="179103"/>
                    <a:pt x="121920" y="191340"/>
                  </a:cubicBezTo>
                  <a:cubicBezTo>
                    <a:pt x="121920" y="208027"/>
                    <a:pt x="133350" y="223601"/>
                    <a:pt x="137160" y="252524"/>
                  </a:cubicBezTo>
                  <a:cubicBezTo>
                    <a:pt x="146050" y="327058"/>
                    <a:pt x="135890" y="505048"/>
                    <a:pt x="146050" y="644103"/>
                  </a:cubicBezTo>
                  <a:cubicBezTo>
                    <a:pt x="157480" y="800957"/>
                    <a:pt x="220980" y="1084630"/>
                    <a:pt x="204470" y="1145814"/>
                  </a:cubicBezTo>
                  <a:cubicBezTo>
                    <a:pt x="200660" y="1161388"/>
                    <a:pt x="194310" y="1166950"/>
                    <a:pt x="185420" y="1172512"/>
                  </a:cubicBezTo>
                  <a:cubicBezTo>
                    <a:pt x="175260" y="1179187"/>
                    <a:pt x="161290" y="1182524"/>
                    <a:pt x="149860" y="1181412"/>
                  </a:cubicBezTo>
                  <a:cubicBezTo>
                    <a:pt x="138430" y="1180300"/>
                    <a:pt x="125730" y="1174737"/>
                    <a:pt x="118110" y="1168063"/>
                  </a:cubicBezTo>
                  <a:cubicBezTo>
                    <a:pt x="110490" y="1160276"/>
                    <a:pt x="104140" y="1150264"/>
                    <a:pt x="104140" y="1139139"/>
                  </a:cubicBezTo>
                  <a:cubicBezTo>
                    <a:pt x="102870" y="1122453"/>
                    <a:pt x="118110" y="1105766"/>
                    <a:pt x="124460" y="1077955"/>
                  </a:cubicBezTo>
                  <a:cubicBezTo>
                    <a:pt x="137160" y="1017883"/>
                    <a:pt x="151130" y="906639"/>
                    <a:pt x="153670" y="789833"/>
                  </a:cubicBezTo>
                  <a:cubicBezTo>
                    <a:pt x="158750" y="607393"/>
                    <a:pt x="128270" y="85658"/>
                    <a:pt x="116840" y="85658"/>
                  </a:cubicBezTo>
                  <a:cubicBezTo>
                    <a:pt x="113030" y="85658"/>
                    <a:pt x="104140" y="151292"/>
                    <a:pt x="105410" y="183553"/>
                  </a:cubicBezTo>
                  <a:cubicBezTo>
                    <a:pt x="106680" y="216926"/>
                    <a:pt x="119380" y="234725"/>
                    <a:pt x="123190" y="282560"/>
                  </a:cubicBezTo>
                  <a:cubicBezTo>
                    <a:pt x="134620" y="407153"/>
                    <a:pt x="106680" y="863254"/>
                    <a:pt x="124460" y="956699"/>
                  </a:cubicBezTo>
                  <a:cubicBezTo>
                    <a:pt x="128270" y="982285"/>
                    <a:pt x="130810" y="995634"/>
                    <a:pt x="142240" y="1003421"/>
                  </a:cubicBezTo>
                  <a:cubicBezTo>
                    <a:pt x="151130" y="1010096"/>
                    <a:pt x="170180" y="1001196"/>
                    <a:pt x="179070" y="1006759"/>
                  </a:cubicBezTo>
                  <a:cubicBezTo>
                    <a:pt x="186690" y="1012321"/>
                    <a:pt x="191770" y="1025670"/>
                    <a:pt x="193040" y="1035682"/>
                  </a:cubicBezTo>
                  <a:cubicBezTo>
                    <a:pt x="193040" y="1045694"/>
                    <a:pt x="189230" y="1057931"/>
                    <a:pt x="181610" y="1065718"/>
                  </a:cubicBezTo>
                  <a:cubicBezTo>
                    <a:pt x="172720" y="1074618"/>
                    <a:pt x="151130" y="1082405"/>
                    <a:pt x="138430" y="1082405"/>
                  </a:cubicBezTo>
                  <a:cubicBezTo>
                    <a:pt x="127000" y="1081292"/>
                    <a:pt x="113030" y="1076842"/>
                    <a:pt x="105410" y="1069055"/>
                  </a:cubicBezTo>
                  <a:cubicBezTo>
                    <a:pt x="96520" y="1059043"/>
                    <a:pt x="86360" y="1033457"/>
                    <a:pt x="92710" y="1027895"/>
                  </a:cubicBezTo>
                  <a:cubicBezTo>
                    <a:pt x="102870" y="1018996"/>
                    <a:pt x="181610" y="1056819"/>
                    <a:pt x="191770" y="1047919"/>
                  </a:cubicBezTo>
                  <a:cubicBezTo>
                    <a:pt x="198120" y="1041244"/>
                    <a:pt x="179070" y="1006759"/>
                    <a:pt x="179070" y="1006759"/>
                  </a:cubicBezTo>
                  <a:cubicBezTo>
                    <a:pt x="179070" y="1006759"/>
                    <a:pt x="194310" y="1034570"/>
                    <a:pt x="191770" y="1045694"/>
                  </a:cubicBezTo>
                  <a:cubicBezTo>
                    <a:pt x="190500" y="1056819"/>
                    <a:pt x="181610" y="1066830"/>
                    <a:pt x="172720" y="1073505"/>
                  </a:cubicBezTo>
                  <a:cubicBezTo>
                    <a:pt x="163830" y="1079067"/>
                    <a:pt x="152400" y="1082405"/>
                    <a:pt x="138430" y="1082405"/>
                  </a:cubicBezTo>
                  <a:cubicBezTo>
                    <a:pt x="115570" y="1080180"/>
                    <a:pt x="69850" y="1062381"/>
                    <a:pt x="50800" y="1046807"/>
                  </a:cubicBezTo>
                  <a:cubicBezTo>
                    <a:pt x="36830" y="1035682"/>
                    <a:pt x="30480" y="1021220"/>
                    <a:pt x="25400" y="1005646"/>
                  </a:cubicBezTo>
                  <a:cubicBezTo>
                    <a:pt x="20320" y="991185"/>
                    <a:pt x="22860" y="982285"/>
                    <a:pt x="22860" y="956699"/>
                  </a:cubicBezTo>
                  <a:cubicBezTo>
                    <a:pt x="19050" y="859917"/>
                    <a:pt x="31750" y="399366"/>
                    <a:pt x="21590" y="271436"/>
                  </a:cubicBezTo>
                  <a:cubicBezTo>
                    <a:pt x="17780" y="220263"/>
                    <a:pt x="0" y="200239"/>
                    <a:pt x="5080" y="164641"/>
                  </a:cubicBezTo>
                  <a:cubicBezTo>
                    <a:pt x="8890" y="129043"/>
                    <a:pt x="31750" y="85658"/>
                    <a:pt x="48260" y="60072"/>
                  </a:cubicBezTo>
                  <a:cubicBezTo>
                    <a:pt x="59690" y="41161"/>
                    <a:pt x="69850" y="27811"/>
                    <a:pt x="83820" y="17799"/>
                  </a:cubicBezTo>
                  <a:cubicBezTo>
                    <a:pt x="97790" y="8900"/>
                    <a:pt x="116840" y="0"/>
                    <a:pt x="133350" y="1113"/>
                  </a:cubicBezTo>
                  <a:cubicBezTo>
                    <a:pt x="152400" y="3338"/>
                    <a:pt x="177800" y="21137"/>
                    <a:pt x="191770" y="36711"/>
                  </a:cubicBezTo>
                  <a:cubicBezTo>
                    <a:pt x="205740" y="52285"/>
                    <a:pt x="210820" y="64522"/>
                    <a:pt x="218440" y="96783"/>
                  </a:cubicBezTo>
                  <a:cubicBezTo>
                    <a:pt x="245110" y="205802"/>
                    <a:pt x="259080" y="684151"/>
                    <a:pt x="254000" y="845455"/>
                  </a:cubicBezTo>
                  <a:cubicBezTo>
                    <a:pt x="251460" y="923326"/>
                    <a:pt x="243840" y="964486"/>
                    <a:pt x="234950" y="1017883"/>
                  </a:cubicBezTo>
                  <a:cubicBezTo>
                    <a:pt x="226060" y="1066831"/>
                    <a:pt x="222250" y="1130240"/>
                    <a:pt x="200660" y="1156938"/>
                  </a:cubicBezTo>
                  <a:cubicBezTo>
                    <a:pt x="187960" y="1172512"/>
                    <a:pt x="166370" y="1182524"/>
                    <a:pt x="149860" y="1181412"/>
                  </a:cubicBezTo>
                  <a:cubicBezTo>
                    <a:pt x="134620" y="1180300"/>
                    <a:pt x="118110" y="1170288"/>
                    <a:pt x="105410" y="1149151"/>
                  </a:cubicBezTo>
                  <a:cubicBezTo>
                    <a:pt x="64770" y="1083517"/>
                    <a:pt x="55880" y="808744"/>
                    <a:pt x="44450" y="650778"/>
                  </a:cubicBezTo>
                  <a:cubicBezTo>
                    <a:pt x="34290" y="511723"/>
                    <a:pt x="30480" y="348194"/>
                    <a:pt x="35560" y="253637"/>
                  </a:cubicBezTo>
                  <a:cubicBezTo>
                    <a:pt x="36830" y="200240"/>
                    <a:pt x="30480" y="147955"/>
                    <a:pt x="49530" y="130156"/>
                  </a:cubicBezTo>
                  <a:cubicBezTo>
                    <a:pt x="59690" y="120144"/>
                    <a:pt x="82550" y="117919"/>
                    <a:pt x="95250" y="121256"/>
                  </a:cubicBezTo>
                  <a:cubicBezTo>
                    <a:pt x="110490" y="126818"/>
                    <a:pt x="130810" y="149067"/>
                    <a:pt x="132080" y="160192"/>
                  </a:cubicBezTo>
                  <a:cubicBezTo>
                    <a:pt x="133350" y="169091"/>
                    <a:pt x="120650" y="171316"/>
                    <a:pt x="116840" y="184665"/>
                  </a:cubicBezTo>
                  <a:cubicBezTo>
                    <a:pt x="106680" y="229163"/>
                    <a:pt x="133350" y="388242"/>
                    <a:pt x="137160" y="487249"/>
                  </a:cubicBezTo>
                  <a:cubicBezTo>
                    <a:pt x="139700" y="581807"/>
                    <a:pt x="137160" y="673027"/>
                    <a:pt x="134620" y="765359"/>
                  </a:cubicBezTo>
                  <a:cubicBezTo>
                    <a:pt x="132080" y="861029"/>
                    <a:pt x="160020" y="1018996"/>
                    <a:pt x="118110" y="1051256"/>
                  </a:cubicBezTo>
                  <a:cubicBezTo>
                    <a:pt x="95250" y="1069055"/>
                    <a:pt x="16510" y="1045694"/>
                    <a:pt x="16510" y="1045694"/>
                  </a:cubicBezTo>
                </a:path>
              </a:pathLst>
            </a:custGeom>
            <a:solidFill>
              <a:srgbClr val="FFF234">
                <a:alpha val="5490"/>
              </a:srgbClr>
            </a:solidFill>
            <a:ln cap="sq">
              <a:noFill/>
              <a:prstDash val="solid"/>
              <a:miter/>
            </a:ln>
          </p:spPr>
          <p:txBody>
            <a:bodyPr/>
            <a:lstStyle/>
            <a:p>
              <a:endParaRPr lang="en-US"/>
            </a:p>
          </p:txBody>
        </p:sp>
      </p:grpSp>
      <p:grpSp>
        <p:nvGrpSpPr>
          <p:cNvPr id="14" name="Group 14"/>
          <p:cNvGrpSpPr/>
          <p:nvPr/>
        </p:nvGrpSpPr>
        <p:grpSpPr>
          <a:xfrm>
            <a:off x="7847451" y="7602732"/>
            <a:ext cx="263842" cy="484902"/>
            <a:chOff x="0" y="0"/>
            <a:chExt cx="351790" cy="646536"/>
          </a:xfrm>
        </p:grpSpPr>
        <p:sp>
          <p:nvSpPr>
            <p:cNvPr id="15" name="Freeform 15"/>
            <p:cNvSpPr/>
            <p:nvPr/>
          </p:nvSpPr>
          <p:spPr>
            <a:xfrm>
              <a:off x="45720" y="22099"/>
              <a:ext cx="259080" cy="602338"/>
            </a:xfrm>
            <a:custGeom>
              <a:avLst/>
              <a:gdLst/>
              <a:ahLst/>
              <a:cxnLst/>
              <a:rect l="l" t="t" r="r" b="b"/>
              <a:pathLst>
                <a:path w="259080" h="602338">
                  <a:moveTo>
                    <a:pt x="16510" y="532641"/>
                  </a:moveTo>
                  <a:cubicBezTo>
                    <a:pt x="34290" y="206257"/>
                    <a:pt x="0" y="124661"/>
                    <a:pt x="16510" y="92362"/>
                  </a:cubicBezTo>
                  <a:cubicBezTo>
                    <a:pt x="24130" y="79330"/>
                    <a:pt x="33020" y="70830"/>
                    <a:pt x="49530" y="66297"/>
                  </a:cubicBezTo>
                  <a:cubicBezTo>
                    <a:pt x="63500" y="62330"/>
                    <a:pt x="92710" y="61197"/>
                    <a:pt x="106680" y="64030"/>
                  </a:cubicBezTo>
                  <a:cubicBezTo>
                    <a:pt x="119380" y="66863"/>
                    <a:pt x="130810" y="75930"/>
                    <a:pt x="132080" y="82163"/>
                  </a:cubicBezTo>
                  <a:cubicBezTo>
                    <a:pt x="133350" y="87262"/>
                    <a:pt x="123190" y="91229"/>
                    <a:pt x="121920" y="97462"/>
                  </a:cubicBezTo>
                  <a:cubicBezTo>
                    <a:pt x="121920" y="105962"/>
                    <a:pt x="133350" y="113895"/>
                    <a:pt x="137160" y="128627"/>
                  </a:cubicBezTo>
                  <a:cubicBezTo>
                    <a:pt x="146050" y="166592"/>
                    <a:pt x="135890" y="257254"/>
                    <a:pt x="146050" y="328084"/>
                  </a:cubicBezTo>
                  <a:cubicBezTo>
                    <a:pt x="157480" y="407981"/>
                    <a:pt x="220980" y="552474"/>
                    <a:pt x="204470" y="583639"/>
                  </a:cubicBezTo>
                  <a:cubicBezTo>
                    <a:pt x="200660" y="591572"/>
                    <a:pt x="194310" y="594405"/>
                    <a:pt x="185420" y="597238"/>
                  </a:cubicBezTo>
                  <a:cubicBezTo>
                    <a:pt x="175260" y="600638"/>
                    <a:pt x="161290" y="602338"/>
                    <a:pt x="149860" y="601771"/>
                  </a:cubicBezTo>
                  <a:cubicBezTo>
                    <a:pt x="138430" y="601205"/>
                    <a:pt x="125730" y="598371"/>
                    <a:pt x="118110" y="594972"/>
                  </a:cubicBezTo>
                  <a:cubicBezTo>
                    <a:pt x="110490" y="591005"/>
                    <a:pt x="104140" y="585905"/>
                    <a:pt x="104140" y="580239"/>
                  </a:cubicBezTo>
                  <a:cubicBezTo>
                    <a:pt x="102870" y="571739"/>
                    <a:pt x="118110" y="563240"/>
                    <a:pt x="124460" y="549074"/>
                  </a:cubicBezTo>
                  <a:cubicBezTo>
                    <a:pt x="137160" y="518475"/>
                    <a:pt x="151130" y="461811"/>
                    <a:pt x="153670" y="402314"/>
                  </a:cubicBezTo>
                  <a:cubicBezTo>
                    <a:pt x="158750" y="309385"/>
                    <a:pt x="128270" y="43631"/>
                    <a:pt x="116840" y="43631"/>
                  </a:cubicBezTo>
                  <a:cubicBezTo>
                    <a:pt x="113030" y="43631"/>
                    <a:pt x="104140" y="77063"/>
                    <a:pt x="105410" y="93496"/>
                  </a:cubicBezTo>
                  <a:cubicBezTo>
                    <a:pt x="106680" y="110495"/>
                    <a:pt x="119380" y="119561"/>
                    <a:pt x="123190" y="143926"/>
                  </a:cubicBezTo>
                  <a:cubicBezTo>
                    <a:pt x="134620" y="207390"/>
                    <a:pt x="106680" y="439712"/>
                    <a:pt x="124460" y="487310"/>
                  </a:cubicBezTo>
                  <a:cubicBezTo>
                    <a:pt x="128270" y="500343"/>
                    <a:pt x="130810" y="507142"/>
                    <a:pt x="142240" y="511109"/>
                  </a:cubicBezTo>
                  <a:cubicBezTo>
                    <a:pt x="151130" y="514509"/>
                    <a:pt x="170180" y="509976"/>
                    <a:pt x="179070" y="512809"/>
                  </a:cubicBezTo>
                  <a:cubicBezTo>
                    <a:pt x="186690" y="515642"/>
                    <a:pt x="191770" y="522442"/>
                    <a:pt x="193040" y="527541"/>
                  </a:cubicBezTo>
                  <a:cubicBezTo>
                    <a:pt x="193040" y="532641"/>
                    <a:pt x="189230" y="538874"/>
                    <a:pt x="181610" y="542841"/>
                  </a:cubicBezTo>
                  <a:cubicBezTo>
                    <a:pt x="172720" y="547374"/>
                    <a:pt x="151130" y="551340"/>
                    <a:pt x="138430" y="551340"/>
                  </a:cubicBezTo>
                  <a:cubicBezTo>
                    <a:pt x="127000" y="550774"/>
                    <a:pt x="113030" y="548507"/>
                    <a:pt x="105410" y="544541"/>
                  </a:cubicBezTo>
                  <a:cubicBezTo>
                    <a:pt x="96520" y="539441"/>
                    <a:pt x="86360" y="526408"/>
                    <a:pt x="92710" y="523575"/>
                  </a:cubicBezTo>
                  <a:cubicBezTo>
                    <a:pt x="102870" y="519042"/>
                    <a:pt x="181610" y="538308"/>
                    <a:pt x="191770" y="533774"/>
                  </a:cubicBezTo>
                  <a:cubicBezTo>
                    <a:pt x="198120" y="530375"/>
                    <a:pt x="179070" y="512809"/>
                    <a:pt x="179070" y="512809"/>
                  </a:cubicBezTo>
                  <a:cubicBezTo>
                    <a:pt x="179070" y="512809"/>
                    <a:pt x="194310" y="526975"/>
                    <a:pt x="191770" y="532641"/>
                  </a:cubicBezTo>
                  <a:cubicBezTo>
                    <a:pt x="190500" y="538308"/>
                    <a:pt x="181610" y="543407"/>
                    <a:pt x="172720" y="546807"/>
                  </a:cubicBezTo>
                  <a:cubicBezTo>
                    <a:pt x="163830" y="549640"/>
                    <a:pt x="152400" y="551340"/>
                    <a:pt x="138430" y="551340"/>
                  </a:cubicBezTo>
                  <a:cubicBezTo>
                    <a:pt x="115570" y="550207"/>
                    <a:pt x="69850" y="541141"/>
                    <a:pt x="50800" y="533208"/>
                  </a:cubicBezTo>
                  <a:cubicBezTo>
                    <a:pt x="36830" y="527541"/>
                    <a:pt x="30480" y="520175"/>
                    <a:pt x="25400" y="512242"/>
                  </a:cubicBezTo>
                  <a:cubicBezTo>
                    <a:pt x="20320" y="504876"/>
                    <a:pt x="22860" y="500343"/>
                    <a:pt x="22860" y="487310"/>
                  </a:cubicBezTo>
                  <a:cubicBezTo>
                    <a:pt x="19050" y="438012"/>
                    <a:pt x="31750" y="203424"/>
                    <a:pt x="21590" y="138260"/>
                  </a:cubicBezTo>
                  <a:cubicBezTo>
                    <a:pt x="17780" y="112195"/>
                    <a:pt x="0" y="101995"/>
                    <a:pt x="5080" y="83863"/>
                  </a:cubicBezTo>
                  <a:cubicBezTo>
                    <a:pt x="8890" y="65730"/>
                    <a:pt x="31750" y="43631"/>
                    <a:pt x="48260" y="30599"/>
                  </a:cubicBezTo>
                  <a:cubicBezTo>
                    <a:pt x="59690" y="20966"/>
                    <a:pt x="69850" y="14166"/>
                    <a:pt x="83820" y="9066"/>
                  </a:cubicBezTo>
                  <a:cubicBezTo>
                    <a:pt x="97790" y="4533"/>
                    <a:pt x="116840" y="0"/>
                    <a:pt x="133350" y="567"/>
                  </a:cubicBezTo>
                  <a:cubicBezTo>
                    <a:pt x="152400" y="1700"/>
                    <a:pt x="177800" y="10766"/>
                    <a:pt x="191770" y="18699"/>
                  </a:cubicBezTo>
                  <a:cubicBezTo>
                    <a:pt x="205740" y="26632"/>
                    <a:pt x="210820" y="32865"/>
                    <a:pt x="218440" y="49298"/>
                  </a:cubicBezTo>
                  <a:cubicBezTo>
                    <a:pt x="245110" y="104828"/>
                    <a:pt x="259080" y="348483"/>
                    <a:pt x="254000" y="430646"/>
                  </a:cubicBezTo>
                  <a:cubicBezTo>
                    <a:pt x="251460" y="470311"/>
                    <a:pt x="243840" y="491276"/>
                    <a:pt x="234950" y="518475"/>
                  </a:cubicBezTo>
                  <a:cubicBezTo>
                    <a:pt x="226060" y="543407"/>
                    <a:pt x="222250" y="575706"/>
                    <a:pt x="200660" y="589305"/>
                  </a:cubicBezTo>
                  <a:cubicBezTo>
                    <a:pt x="187960" y="597238"/>
                    <a:pt x="166370" y="602338"/>
                    <a:pt x="149860" y="601771"/>
                  </a:cubicBezTo>
                  <a:cubicBezTo>
                    <a:pt x="134620" y="601205"/>
                    <a:pt x="118110" y="596105"/>
                    <a:pt x="105410" y="585339"/>
                  </a:cubicBezTo>
                  <a:cubicBezTo>
                    <a:pt x="64770" y="551907"/>
                    <a:pt x="55880" y="411947"/>
                    <a:pt x="44450" y="331484"/>
                  </a:cubicBezTo>
                  <a:cubicBezTo>
                    <a:pt x="34290" y="260654"/>
                    <a:pt x="30480" y="177358"/>
                    <a:pt x="35560" y="129194"/>
                  </a:cubicBezTo>
                  <a:cubicBezTo>
                    <a:pt x="36830" y="101995"/>
                    <a:pt x="30480" y="75363"/>
                    <a:pt x="49530" y="66297"/>
                  </a:cubicBezTo>
                  <a:cubicBezTo>
                    <a:pt x="59690" y="61197"/>
                    <a:pt x="82550" y="60064"/>
                    <a:pt x="95250" y="61764"/>
                  </a:cubicBezTo>
                  <a:cubicBezTo>
                    <a:pt x="110490" y="64597"/>
                    <a:pt x="130810" y="75930"/>
                    <a:pt x="132080" y="81596"/>
                  </a:cubicBezTo>
                  <a:cubicBezTo>
                    <a:pt x="133350" y="86129"/>
                    <a:pt x="120650" y="87262"/>
                    <a:pt x="116840" y="94062"/>
                  </a:cubicBezTo>
                  <a:cubicBezTo>
                    <a:pt x="106680" y="116728"/>
                    <a:pt x="133350" y="197757"/>
                    <a:pt x="137160" y="248188"/>
                  </a:cubicBezTo>
                  <a:cubicBezTo>
                    <a:pt x="139700" y="296352"/>
                    <a:pt x="137160" y="342817"/>
                    <a:pt x="134620" y="389848"/>
                  </a:cubicBezTo>
                  <a:cubicBezTo>
                    <a:pt x="132080" y="438579"/>
                    <a:pt x="160020" y="519042"/>
                    <a:pt x="118110" y="535474"/>
                  </a:cubicBezTo>
                  <a:cubicBezTo>
                    <a:pt x="95250" y="544541"/>
                    <a:pt x="16510" y="532641"/>
                    <a:pt x="16510" y="532641"/>
                  </a:cubicBezTo>
                </a:path>
              </a:pathLst>
            </a:custGeom>
            <a:solidFill>
              <a:srgbClr val="FFF234">
                <a:alpha val="5490"/>
              </a:srgbClr>
            </a:solidFill>
            <a:ln cap="sq">
              <a:noFill/>
              <a:prstDash val="solid"/>
              <a:miter/>
            </a:ln>
          </p:spPr>
          <p:txBody>
            <a:bodyPr/>
            <a:lstStyle/>
            <a:p>
              <a:endParaRPr lang="en-US"/>
            </a:p>
          </p:txBody>
        </p:sp>
      </p:grpSp>
      <p:grpSp>
        <p:nvGrpSpPr>
          <p:cNvPr id="16" name="Group 16"/>
          <p:cNvGrpSpPr/>
          <p:nvPr/>
        </p:nvGrpSpPr>
        <p:grpSpPr>
          <a:xfrm>
            <a:off x="9457010" y="7643213"/>
            <a:ext cx="263842" cy="484902"/>
            <a:chOff x="0" y="0"/>
            <a:chExt cx="351790" cy="646536"/>
          </a:xfrm>
        </p:grpSpPr>
        <p:sp>
          <p:nvSpPr>
            <p:cNvPr id="17" name="Freeform 17"/>
            <p:cNvSpPr/>
            <p:nvPr/>
          </p:nvSpPr>
          <p:spPr>
            <a:xfrm>
              <a:off x="45720" y="22099"/>
              <a:ext cx="259080" cy="602338"/>
            </a:xfrm>
            <a:custGeom>
              <a:avLst/>
              <a:gdLst/>
              <a:ahLst/>
              <a:cxnLst/>
              <a:rect l="l" t="t" r="r" b="b"/>
              <a:pathLst>
                <a:path w="259080" h="602338">
                  <a:moveTo>
                    <a:pt x="16510" y="532641"/>
                  </a:moveTo>
                  <a:cubicBezTo>
                    <a:pt x="34290" y="206257"/>
                    <a:pt x="0" y="124661"/>
                    <a:pt x="16510" y="92362"/>
                  </a:cubicBezTo>
                  <a:cubicBezTo>
                    <a:pt x="24130" y="79330"/>
                    <a:pt x="33020" y="70830"/>
                    <a:pt x="49530" y="66297"/>
                  </a:cubicBezTo>
                  <a:cubicBezTo>
                    <a:pt x="63500" y="62330"/>
                    <a:pt x="92710" y="61197"/>
                    <a:pt x="106680" y="64030"/>
                  </a:cubicBezTo>
                  <a:cubicBezTo>
                    <a:pt x="119380" y="66863"/>
                    <a:pt x="130810" y="75930"/>
                    <a:pt x="132080" y="82163"/>
                  </a:cubicBezTo>
                  <a:cubicBezTo>
                    <a:pt x="133350" y="87262"/>
                    <a:pt x="123190" y="91229"/>
                    <a:pt x="121920" y="97462"/>
                  </a:cubicBezTo>
                  <a:cubicBezTo>
                    <a:pt x="121920" y="105962"/>
                    <a:pt x="133350" y="113895"/>
                    <a:pt x="137160" y="128627"/>
                  </a:cubicBezTo>
                  <a:cubicBezTo>
                    <a:pt x="146050" y="166592"/>
                    <a:pt x="135890" y="257254"/>
                    <a:pt x="146050" y="328084"/>
                  </a:cubicBezTo>
                  <a:cubicBezTo>
                    <a:pt x="157480" y="407981"/>
                    <a:pt x="220980" y="552474"/>
                    <a:pt x="204470" y="583639"/>
                  </a:cubicBezTo>
                  <a:cubicBezTo>
                    <a:pt x="200660" y="591572"/>
                    <a:pt x="194310" y="594405"/>
                    <a:pt x="185420" y="597238"/>
                  </a:cubicBezTo>
                  <a:cubicBezTo>
                    <a:pt x="175260" y="600638"/>
                    <a:pt x="161290" y="602338"/>
                    <a:pt x="149860" y="601771"/>
                  </a:cubicBezTo>
                  <a:cubicBezTo>
                    <a:pt x="138430" y="601205"/>
                    <a:pt x="125730" y="598371"/>
                    <a:pt x="118110" y="594972"/>
                  </a:cubicBezTo>
                  <a:cubicBezTo>
                    <a:pt x="110490" y="591005"/>
                    <a:pt x="104140" y="585905"/>
                    <a:pt x="104140" y="580239"/>
                  </a:cubicBezTo>
                  <a:cubicBezTo>
                    <a:pt x="102870" y="571739"/>
                    <a:pt x="118110" y="563240"/>
                    <a:pt x="124460" y="549074"/>
                  </a:cubicBezTo>
                  <a:cubicBezTo>
                    <a:pt x="137160" y="518475"/>
                    <a:pt x="151130" y="461811"/>
                    <a:pt x="153670" y="402314"/>
                  </a:cubicBezTo>
                  <a:cubicBezTo>
                    <a:pt x="158750" y="309385"/>
                    <a:pt x="128270" y="43631"/>
                    <a:pt x="116840" y="43631"/>
                  </a:cubicBezTo>
                  <a:cubicBezTo>
                    <a:pt x="113030" y="43631"/>
                    <a:pt x="104140" y="77063"/>
                    <a:pt x="105410" y="93496"/>
                  </a:cubicBezTo>
                  <a:cubicBezTo>
                    <a:pt x="106680" y="110495"/>
                    <a:pt x="119380" y="119561"/>
                    <a:pt x="123190" y="143926"/>
                  </a:cubicBezTo>
                  <a:cubicBezTo>
                    <a:pt x="134620" y="207390"/>
                    <a:pt x="106680" y="439712"/>
                    <a:pt x="124460" y="487310"/>
                  </a:cubicBezTo>
                  <a:cubicBezTo>
                    <a:pt x="128270" y="500343"/>
                    <a:pt x="130810" y="507142"/>
                    <a:pt x="142240" y="511109"/>
                  </a:cubicBezTo>
                  <a:cubicBezTo>
                    <a:pt x="151130" y="514509"/>
                    <a:pt x="170180" y="509976"/>
                    <a:pt x="179070" y="512809"/>
                  </a:cubicBezTo>
                  <a:cubicBezTo>
                    <a:pt x="186690" y="515642"/>
                    <a:pt x="191770" y="522442"/>
                    <a:pt x="193040" y="527541"/>
                  </a:cubicBezTo>
                  <a:cubicBezTo>
                    <a:pt x="193040" y="532641"/>
                    <a:pt x="189230" y="538874"/>
                    <a:pt x="181610" y="542841"/>
                  </a:cubicBezTo>
                  <a:cubicBezTo>
                    <a:pt x="172720" y="547374"/>
                    <a:pt x="151130" y="551340"/>
                    <a:pt x="138430" y="551340"/>
                  </a:cubicBezTo>
                  <a:cubicBezTo>
                    <a:pt x="127000" y="550774"/>
                    <a:pt x="113030" y="548507"/>
                    <a:pt x="105410" y="544541"/>
                  </a:cubicBezTo>
                  <a:cubicBezTo>
                    <a:pt x="96520" y="539441"/>
                    <a:pt x="86360" y="526408"/>
                    <a:pt x="92710" y="523575"/>
                  </a:cubicBezTo>
                  <a:cubicBezTo>
                    <a:pt x="102870" y="519042"/>
                    <a:pt x="181610" y="538308"/>
                    <a:pt x="191770" y="533774"/>
                  </a:cubicBezTo>
                  <a:cubicBezTo>
                    <a:pt x="198120" y="530375"/>
                    <a:pt x="179070" y="512809"/>
                    <a:pt x="179070" y="512809"/>
                  </a:cubicBezTo>
                  <a:cubicBezTo>
                    <a:pt x="179070" y="512809"/>
                    <a:pt x="194310" y="526975"/>
                    <a:pt x="191770" y="532641"/>
                  </a:cubicBezTo>
                  <a:cubicBezTo>
                    <a:pt x="190500" y="538308"/>
                    <a:pt x="181610" y="543407"/>
                    <a:pt x="172720" y="546807"/>
                  </a:cubicBezTo>
                  <a:cubicBezTo>
                    <a:pt x="163830" y="549640"/>
                    <a:pt x="152400" y="551340"/>
                    <a:pt x="138430" y="551340"/>
                  </a:cubicBezTo>
                  <a:cubicBezTo>
                    <a:pt x="115570" y="550207"/>
                    <a:pt x="69850" y="541141"/>
                    <a:pt x="50800" y="533208"/>
                  </a:cubicBezTo>
                  <a:cubicBezTo>
                    <a:pt x="36830" y="527541"/>
                    <a:pt x="30480" y="520175"/>
                    <a:pt x="25400" y="512242"/>
                  </a:cubicBezTo>
                  <a:cubicBezTo>
                    <a:pt x="20320" y="504876"/>
                    <a:pt x="22860" y="500343"/>
                    <a:pt x="22860" y="487310"/>
                  </a:cubicBezTo>
                  <a:cubicBezTo>
                    <a:pt x="19050" y="438012"/>
                    <a:pt x="31750" y="203424"/>
                    <a:pt x="21590" y="138260"/>
                  </a:cubicBezTo>
                  <a:cubicBezTo>
                    <a:pt x="17780" y="112195"/>
                    <a:pt x="0" y="101995"/>
                    <a:pt x="5080" y="83863"/>
                  </a:cubicBezTo>
                  <a:cubicBezTo>
                    <a:pt x="8890" y="65730"/>
                    <a:pt x="31750" y="43631"/>
                    <a:pt x="48260" y="30599"/>
                  </a:cubicBezTo>
                  <a:cubicBezTo>
                    <a:pt x="59690" y="20966"/>
                    <a:pt x="69850" y="14166"/>
                    <a:pt x="83820" y="9066"/>
                  </a:cubicBezTo>
                  <a:cubicBezTo>
                    <a:pt x="97790" y="4533"/>
                    <a:pt x="116840" y="0"/>
                    <a:pt x="133350" y="567"/>
                  </a:cubicBezTo>
                  <a:cubicBezTo>
                    <a:pt x="152400" y="1700"/>
                    <a:pt x="177800" y="10766"/>
                    <a:pt x="191770" y="18699"/>
                  </a:cubicBezTo>
                  <a:cubicBezTo>
                    <a:pt x="205740" y="26632"/>
                    <a:pt x="210820" y="32865"/>
                    <a:pt x="218440" y="49298"/>
                  </a:cubicBezTo>
                  <a:cubicBezTo>
                    <a:pt x="245110" y="104828"/>
                    <a:pt x="259080" y="348483"/>
                    <a:pt x="254000" y="430646"/>
                  </a:cubicBezTo>
                  <a:cubicBezTo>
                    <a:pt x="251460" y="470311"/>
                    <a:pt x="243840" y="491276"/>
                    <a:pt x="234950" y="518475"/>
                  </a:cubicBezTo>
                  <a:cubicBezTo>
                    <a:pt x="226060" y="543407"/>
                    <a:pt x="222250" y="575706"/>
                    <a:pt x="200660" y="589305"/>
                  </a:cubicBezTo>
                  <a:cubicBezTo>
                    <a:pt x="187960" y="597238"/>
                    <a:pt x="166370" y="602338"/>
                    <a:pt x="149860" y="601771"/>
                  </a:cubicBezTo>
                  <a:cubicBezTo>
                    <a:pt x="134620" y="601205"/>
                    <a:pt x="118110" y="596105"/>
                    <a:pt x="105410" y="585339"/>
                  </a:cubicBezTo>
                  <a:cubicBezTo>
                    <a:pt x="64770" y="551907"/>
                    <a:pt x="55880" y="411947"/>
                    <a:pt x="44450" y="331484"/>
                  </a:cubicBezTo>
                  <a:cubicBezTo>
                    <a:pt x="34290" y="260654"/>
                    <a:pt x="30480" y="177358"/>
                    <a:pt x="35560" y="129194"/>
                  </a:cubicBezTo>
                  <a:cubicBezTo>
                    <a:pt x="36830" y="101995"/>
                    <a:pt x="30480" y="75363"/>
                    <a:pt x="49530" y="66297"/>
                  </a:cubicBezTo>
                  <a:cubicBezTo>
                    <a:pt x="59690" y="61197"/>
                    <a:pt x="82550" y="60064"/>
                    <a:pt x="95250" y="61764"/>
                  </a:cubicBezTo>
                  <a:cubicBezTo>
                    <a:pt x="110490" y="64597"/>
                    <a:pt x="130810" y="75930"/>
                    <a:pt x="132080" y="81596"/>
                  </a:cubicBezTo>
                  <a:cubicBezTo>
                    <a:pt x="133350" y="86129"/>
                    <a:pt x="120650" y="87262"/>
                    <a:pt x="116840" y="94062"/>
                  </a:cubicBezTo>
                  <a:cubicBezTo>
                    <a:pt x="106680" y="116728"/>
                    <a:pt x="133350" y="197757"/>
                    <a:pt x="137160" y="248188"/>
                  </a:cubicBezTo>
                  <a:cubicBezTo>
                    <a:pt x="139700" y="296352"/>
                    <a:pt x="137160" y="342817"/>
                    <a:pt x="134620" y="389848"/>
                  </a:cubicBezTo>
                  <a:cubicBezTo>
                    <a:pt x="132080" y="438579"/>
                    <a:pt x="160020" y="519042"/>
                    <a:pt x="118110" y="535474"/>
                  </a:cubicBezTo>
                  <a:cubicBezTo>
                    <a:pt x="95250" y="544541"/>
                    <a:pt x="16510" y="532641"/>
                    <a:pt x="16510" y="532641"/>
                  </a:cubicBezTo>
                </a:path>
              </a:pathLst>
            </a:custGeom>
            <a:solidFill>
              <a:srgbClr val="FFF234">
                <a:alpha val="5490"/>
              </a:srgbClr>
            </a:solidFill>
            <a:ln cap="sq">
              <a:noFill/>
              <a:prstDash val="solid"/>
              <a:miter/>
            </a:ln>
          </p:spPr>
          <p:txBody>
            <a:bodyPr/>
            <a:lstStyle/>
            <a:p>
              <a:endParaRPr lang="en-US"/>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1900369"/>
            <a:ext cx="25657619" cy="12187369"/>
          </a:xfrm>
          <a:custGeom>
            <a:avLst/>
            <a:gdLst/>
            <a:ahLst/>
            <a:cxnLst/>
            <a:rect l="l" t="t" r="r" b="b"/>
            <a:pathLst>
              <a:path w="25657619" h="12187369">
                <a:moveTo>
                  <a:pt x="0" y="0"/>
                </a:moveTo>
                <a:lnTo>
                  <a:pt x="25657619" y="0"/>
                </a:lnTo>
                <a:lnTo>
                  <a:pt x="25657619" y="12187369"/>
                </a:lnTo>
                <a:lnTo>
                  <a:pt x="0" y="12187369"/>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6126003" y="4176387"/>
            <a:ext cx="6035995" cy="2000902"/>
          </a:xfrm>
          <a:prstGeom prst="rect">
            <a:avLst/>
          </a:prstGeom>
        </p:spPr>
        <p:txBody>
          <a:bodyPr lIns="0" tIns="0" rIns="0" bIns="0" rtlCol="0" anchor="t">
            <a:spAutoFit/>
          </a:bodyPr>
          <a:lstStyle/>
          <a:p>
            <a:pPr algn="ctr">
              <a:lnSpc>
                <a:spcPts val="15643"/>
              </a:lnSpc>
            </a:pPr>
            <a:r>
              <a:rPr lang="en-US" sz="13602">
                <a:solidFill>
                  <a:srgbClr val="FFFFFF"/>
                </a:solidFill>
                <a:latin typeface="League Gothic"/>
                <a:ea typeface="League Gothic"/>
                <a:cs typeface="League Gothic"/>
                <a:sym typeface="League Gothic"/>
              </a:rPr>
              <a:t>CONCLUSION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9050" y="-1900369"/>
            <a:ext cx="25657619" cy="12187369"/>
          </a:xfrm>
          <a:custGeom>
            <a:avLst/>
            <a:gdLst/>
            <a:ahLst/>
            <a:cxnLst/>
            <a:rect l="l" t="t" r="r" b="b"/>
            <a:pathLst>
              <a:path w="25657619" h="12187369">
                <a:moveTo>
                  <a:pt x="0" y="0"/>
                </a:moveTo>
                <a:lnTo>
                  <a:pt x="25657619" y="0"/>
                </a:lnTo>
                <a:lnTo>
                  <a:pt x="25657619" y="12187369"/>
                </a:lnTo>
                <a:lnTo>
                  <a:pt x="0" y="12187369"/>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5562481" y="537527"/>
            <a:ext cx="7163038"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Recmmonded actions </a:t>
            </a:r>
          </a:p>
        </p:txBody>
      </p:sp>
      <p:sp>
        <p:nvSpPr>
          <p:cNvPr id="4" name="TextBox 4"/>
          <p:cNvSpPr txBox="1"/>
          <p:nvPr/>
        </p:nvSpPr>
        <p:spPr>
          <a:xfrm>
            <a:off x="3356046" y="2136287"/>
            <a:ext cx="11575907" cy="7483602"/>
          </a:xfrm>
          <a:prstGeom prst="rect">
            <a:avLst/>
          </a:prstGeom>
        </p:spPr>
        <p:txBody>
          <a:bodyPr lIns="0" tIns="0" rIns="0" bIns="0" rtlCol="0" anchor="t">
            <a:spAutoFit/>
          </a:bodyPr>
          <a:lstStyle/>
          <a:p>
            <a:pPr algn="ctr">
              <a:lnSpc>
                <a:spcPts val="5088"/>
              </a:lnSpc>
            </a:pPr>
            <a:r>
              <a:rPr lang="en-US" sz="3200" u="none" strike="noStrike">
                <a:solidFill>
                  <a:srgbClr val="FFFFFF"/>
                </a:solidFill>
                <a:latin typeface="Canva Sans"/>
                <a:ea typeface="Canva Sans"/>
                <a:cs typeface="Canva Sans"/>
                <a:sym typeface="Canva Sans"/>
              </a:rPr>
              <a:t> </a:t>
            </a:r>
            <a:r>
              <a:rPr lang="en-US" sz="3200" b="1" u="none" strike="noStrike">
                <a:solidFill>
                  <a:srgbClr val="FFFFFF"/>
                </a:solidFill>
                <a:latin typeface="Canva Sans Bold"/>
                <a:ea typeface="Canva Sans Bold"/>
                <a:cs typeface="Canva Sans Bold"/>
                <a:sym typeface="Canva Sans Bold"/>
              </a:rPr>
              <a:t>Maintain Proven Brands/Styles:</a:t>
            </a:r>
          </a:p>
          <a:p>
            <a:pPr algn="ctr">
              <a:lnSpc>
                <a:spcPts val="4770"/>
              </a:lnSpc>
            </a:pPr>
            <a:r>
              <a:rPr lang="en-US" sz="3000" u="none" strike="noStrike">
                <a:solidFill>
                  <a:srgbClr val="FFFFFF"/>
                </a:solidFill>
                <a:latin typeface="Canva Sans"/>
                <a:ea typeface="Canva Sans"/>
                <a:cs typeface="Canva Sans"/>
                <a:sym typeface="Canva Sans"/>
              </a:rPr>
              <a:t>• Sedan</a:t>
            </a:r>
          </a:p>
          <a:p>
            <a:pPr algn="ctr">
              <a:lnSpc>
                <a:spcPts val="4770"/>
              </a:lnSpc>
            </a:pPr>
            <a:r>
              <a:rPr lang="en-US" sz="3000" u="none" strike="noStrike">
                <a:solidFill>
                  <a:srgbClr val="FFFFFF"/>
                </a:solidFill>
                <a:latin typeface="Canva Sans"/>
                <a:ea typeface="Canva Sans"/>
                <a:cs typeface="Canva Sans"/>
                <a:sym typeface="Canva Sans"/>
              </a:rPr>
              <a:t>• 4 Doors SUV</a:t>
            </a:r>
          </a:p>
          <a:p>
            <a:pPr algn="ctr">
              <a:lnSpc>
                <a:spcPts val="4950"/>
              </a:lnSpc>
            </a:pPr>
            <a:endParaRPr lang="en-US" sz="3000" u="none" strike="noStrike">
              <a:solidFill>
                <a:srgbClr val="FFFFFF"/>
              </a:solidFill>
              <a:latin typeface="Canva Sans"/>
              <a:ea typeface="Canva Sans"/>
              <a:cs typeface="Canva Sans"/>
              <a:sym typeface="Canva Sans"/>
            </a:endParaRPr>
          </a:p>
          <a:p>
            <a:pPr algn="ctr">
              <a:lnSpc>
                <a:spcPts val="5280"/>
              </a:lnSpc>
            </a:pPr>
            <a:r>
              <a:rPr lang="en-US" sz="3200" b="1" u="none" strike="noStrike">
                <a:solidFill>
                  <a:srgbClr val="FFFFFF"/>
                </a:solidFill>
                <a:latin typeface="Canva Sans Bold"/>
                <a:ea typeface="Canva Sans Bold"/>
                <a:cs typeface="Canva Sans Bold"/>
                <a:sym typeface="Canva Sans Bold"/>
              </a:rPr>
              <a:t> Prioritize High-Demand Styles:</a:t>
            </a:r>
          </a:p>
          <a:p>
            <a:pPr algn="ctr">
              <a:lnSpc>
                <a:spcPts val="4650"/>
              </a:lnSpc>
            </a:pPr>
            <a:r>
              <a:rPr lang="en-US" sz="3000" u="none" strike="noStrike">
                <a:solidFill>
                  <a:srgbClr val="FFFFFF"/>
                </a:solidFill>
                <a:latin typeface="Canva Sans"/>
                <a:ea typeface="Canva Sans"/>
                <a:cs typeface="Canva Sans"/>
                <a:sym typeface="Canva Sans"/>
              </a:rPr>
              <a:t>• Passenger van</a:t>
            </a:r>
          </a:p>
          <a:p>
            <a:pPr algn="ctr">
              <a:lnSpc>
                <a:spcPts val="4650"/>
              </a:lnSpc>
            </a:pPr>
            <a:r>
              <a:rPr lang="en-US" sz="3000" u="none" strike="noStrike">
                <a:solidFill>
                  <a:srgbClr val="FFFFFF"/>
                </a:solidFill>
                <a:latin typeface="Canva Sans"/>
                <a:ea typeface="Canva Sans"/>
                <a:cs typeface="Canva Sans"/>
                <a:sym typeface="Canva Sans"/>
              </a:rPr>
              <a:t>• Cargo van</a:t>
            </a:r>
          </a:p>
          <a:p>
            <a:pPr algn="ctr">
              <a:lnSpc>
                <a:spcPts val="4650"/>
              </a:lnSpc>
            </a:pPr>
            <a:r>
              <a:rPr lang="en-US" sz="3000" u="none" strike="noStrike">
                <a:solidFill>
                  <a:srgbClr val="FFFFFF"/>
                </a:solidFill>
                <a:latin typeface="Canva Sans"/>
                <a:ea typeface="Canva Sans"/>
                <a:cs typeface="Canva Sans"/>
                <a:sym typeface="Canva Sans"/>
              </a:rPr>
              <a:t>• Cargo minivan</a:t>
            </a:r>
          </a:p>
          <a:p>
            <a:pPr algn="ctr">
              <a:lnSpc>
                <a:spcPts val="4650"/>
              </a:lnSpc>
            </a:pPr>
            <a:endParaRPr lang="en-US" sz="3000" u="none" strike="noStrike">
              <a:solidFill>
                <a:srgbClr val="FFFFFF"/>
              </a:solidFill>
              <a:latin typeface="Canva Sans"/>
              <a:ea typeface="Canva Sans"/>
              <a:cs typeface="Canva Sans"/>
              <a:sym typeface="Canva Sans"/>
            </a:endParaRPr>
          </a:p>
          <a:p>
            <a:pPr algn="ctr">
              <a:lnSpc>
                <a:spcPts val="7328"/>
              </a:lnSpc>
            </a:pPr>
            <a:r>
              <a:rPr lang="en-US" sz="3200" b="1" u="none" strike="noStrike">
                <a:solidFill>
                  <a:srgbClr val="FFFFFF"/>
                </a:solidFill>
                <a:latin typeface="Canva Sans Bold"/>
                <a:ea typeface="Canva Sans Bold"/>
                <a:cs typeface="Canva Sans Bold"/>
                <a:sym typeface="Canva Sans Bold"/>
              </a:rPr>
              <a:t>Dynamic Rebalancing:</a:t>
            </a:r>
          </a:p>
          <a:p>
            <a:pPr algn="ctr">
              <a:lnSpc>
                <a:spcPts val="4200"/>
              </a:lnSpc>
            </a:pPr>
            <a:r>
              <a:rPr lang="en-US" sz="3000" u="none" strike="noStrike">
                <a:solidFill>
                  <a:srgbClr val="FFFFFF"/>
                </a:solidFill>
                <a:latin typeface="Canva Sans"/>
                <a:ea typeface="Canva Sans"/>
                <a:cs typeface="Canva Sans"/>
                <a:sym typeface="Canva Sans"/>
              </a:rPr>
              <a:t>Monthly review of sales data to adjust stock levels</a:t>
            </a:r>
          </a:p>
          <a:p>
            <a:pPr algn="ctr">
              <a:lnSpc>
                <a:spcPts val="4200"/>
              </a:lnSpc>
            </a:pPr>
            <a:endParaRPr lang="en-US" sz="3000" u="none" strike="noStrike">
              <a:solidFill>
                <a:srgbClr val="FFFFFF"/>
              </a:solidFill>
              <a:latin typeface="Canva Sans"/>
              <a:ea typeface="Canva Sans"/>
              <a:cs typeface="Canva Sans"/>
              <a:sym typeface="Canva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9050" y="-1900369"/>
            <a:ext cx="25657619" cy="12187369"/>
          </a:xfrm>
          <a:custGeom>
            <a:avLst/>
            <a:gdLst/>
            <a:ahLst/>
            <a:cxnLst/>
            <a:rect l="l" t="t" r="r" b="b"/>
            <a:pathLst>
              <a:path w="25657619" h="12187369">
                <a:moveTo>
                  <a:pt x="0" y="0"/>
                </a:moveTo>
                <a:lnTo>
                  <a:pt x="25657619" y="0"/>
                </a:lnTo>
                <a:lnTo>
                  <a:pt x="25657619" y="12187369"/>
                </a:lnTo>
                <a:lnTo>
                  <a:pt x="0" y="12187369"/>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7331869" y="537527"/>
            <a:ext cx="3624262" cy="887095"/>
          </a:xfrm>
          <a:prstGeom prst="rect">
            <a:avLst/>
          </a:prstGeom>
        </p:spPr>
        <p:txBody>
          <a:bodyPr lIns="0" tIns="0" rIns="0" bIns="0" rtlCol="0" anchor="t">
            <a:spAutoFit/>
          </a:bodyPr>
          <a:lstStyle/>
          <a:p>
            <a:pPr algn="ctr">
              <a:lnSpc>
                <a:spcPts val="7279"/>
              </a:lnSpc>
            </a:pPr>
            <a:r>
              <a:rPr lang="en-US" sz="5199" b="1">
                <a:solidFill>
                  <a:srgbClr val="FFFFFF"/>
                </a:solidFill>
                <a:latin typeface="Canva Sans Bold"/>
                <a:ea typeface="Canva Sans Bold"/>
                <a:cs typeface="Canva Sans Bold"/>
                <a:sym typeface="Canva Sans Bold"/>
              </a:rPr>
              <a:t>Conclusion</a:t>
            </a:r>
          </a:p>
        </p:txBody>
      </p:sp>
      <p:sp>
        <p:nvSpPr>
          <p:cNvPr id="4" name="TextBox 4"/>
          <p:cNvSpPr txBox="1"/>
          <p:nvPr/>
        </p:nvSpPr>
        <p:spPr>
          <a:xfrm>
            <a:off x="1452984" y="2663408"/>
            <a:ext cx="15382032" cy="4697984"/>
          </a:xfrm>
          <a:prstGeom prst="rect">
            <a:avLst/>
          </a:prstGeom>
        </p:spPr>
        <p:txBody>
          <a:bodyPr lIns="0" tIns="0" rIns="0" bIns="0" rtlCol="0" anchor="t">
            <a:spAutoFit/>
          </a:bodyPr>
          <a:lstStyle/>
          <a:p>
            <a:pPr algn="just">
              <a:lnSpc>
                <a:spcPts val="5337"/>
              </a:lnSpc>
            </a:pPr>
            <a:r>
              <a:rPr lang="en-US" sz="3399" spc="197">
                <a:solidFill>
                  <a:srgbClr val="FFFFFF"/>
                </a:solidFill>
                <a:latin typeface="Canva Sans"/>
                <a:ea typeface="Canva Sans"/>
                <a:cs typeface="Canva Sans"/>
                <a:sym typeface="Canva Sans"/>
              </a:rPr>
              <a:t>Our data study shows unexpected market trends that contradict the popular understanding of the  sedans domination on the roads. We've found key opportunities to improve our car selection over initial observations by carefully looking at actual sales trends and inventory turnover rates. This data-driven strategy reveals hidden opinions and possible profits that are not visible through simple observation.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547549" y="0"/>
            <a:ext cx="31531034" cy="10287000"/>
          </a:xfrm>
          <a:custGeom>
            <a:avLst/>
            <a:gdLst/>
            <a:ahLst/>
            <a:cxnLst/>
            <a:rect l="l" t="t" r="r" b="b"/>
            <a:pathLst>
              <a:path w="31531034" h="10287000">
                <a:moveTo>
                  <a:pt x="0" y="0"/>
                </a:moveTo>
                <a:lnTo>
                  <a:pt x="31531034" y="0"/>
                </a:lnTo>
                <a:lnTo>
                  <a:pt x="31531034" y="10287000"/>
                </a:lnTo>
                <a:lnTo>
                  <a:pt x="0" y="10287000"/>
                </a:lnTo>
                <a:lnTo>
                  <a:pt x="0" y="0"/>
                </a:lnTo>
                <a:close/>
              </a:path>
            </a:pathLst>
          </a:custGeom>
          <a:blipFill>
            <a:blip r:embed="rId2">
              <a:alphaModFix amt="44999"/>
            </a:blip>
            <a:stretch>
              <a:fillRect/>
            </a:stretch>
          </a:blipFill>
        </p:spPr>
        <p:txBody>
          <a:bodyPr/>
          <a:lstStyle/>
          <a:p>
            <a:endParaRPr lang="en-US"/>
          </a:p>
        </p:txBody>
      </p:sp>
      <p:sp>
        <p:nvSpPr>
          <p:cNvPr id="3" name="TextBox 3"/>
          <p:cNvSpPr txBox="1"/>
          <p:nvPr/>
        </p:nvSpPr>
        <p:spPr>
          <a:xfrm>
            <a:off x="5324523" y="2457124"/>
            <a:ext cx="7638955" cy="5439427"/>
          </a:xfrm>
          <a:prstGeom prst="rect">
            <a:avLst/>
          </a:prstGeom>
        </p:spPr>
        <p:txBody>
          <a:bodyPr lIns="0" tIns="0" rIns="0" bIns="0" rtlCol="0" anchor="t">
            <a:spAutoFit/>
          </a:bodyPr>
          <a:lstStyle/>
          <a:p>
            <a:pPr algn="ctr">
              <a:lnSpc>
                <a:spcPts val="15643"/>
              </a:lnSpc>
            </a:pPr>
            <a:r>
              <a:rPr lang="en-US" sz="13602">
                <a:solidFill>
                  <a:srgbClr val="FFFFFF"/>
                </a:solidFill>
                <a:latin typeface="League Gothic"/>
                <a:ea typeface="League Gothic"/>
                <a:cs typeface="League Gothic"/>
                <a:sym typeface="League Gothic"/>
              </a:rPr>
              <a:t>LIMITATIONS</a:t>
            </a:r>
          </a:p>
          <a:p>
            <a:pPr algn="ctr">
              <a:lnSpc>
                <a:spcPts val="11499"/>
              </a:lnSpc>
            </a:pPr>
            <a:r>
              <a:rPr lang="en-US" sz="9999">
                <a:solidFill>
                  <a:srgbClr val="FFFFFF"/>
                </a:solidFill>
                <a:latin typeface="League Gothic"/>
                <a:ea typeface="League Gothic"/>
                <a:cs typeface="League Gothic"/>
                <a:sym typeface="League Gothic"/>
              </a:rPr>
              <a:t>/</a:t>
            </a:r>
          </a:p>
          <a:p>
            <a:pPr algn="ctr">
              <a:lnSpc>
                <a:spcPts val="15643"/>
              </a:lnSpc>
            </a:pPr>
            <a:r>
              <a:rPr lang="en-US" sz="13602">
                <a:solidFill>
                  <a:srgbClr val="FFFFFF"/>
                </a:solidFill>
                <a:latin typeface="League Gothic"/>
                <a:ea typeface="League Gothic"/>
                <a:cs typeface="League Gothic"/>
                <a:sym typeface="League Gothic"/>
              </a:rPr>
              <a:t>OPPURTUNITEIS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182499"/>
            <a:ext cx="18288000" cy="12115800"/>
          </a:xfrm>
          <a:custGeom>
            <a:avLst/>
            <a:gdLst/>
            <a:ahLst/>
            <a:cxnLst/>
            <a:rect l="l" t="t" r="r" b="b"/>
            <a:pathLst>
              <a:path w="18288000" h="12115800">
                <a:moveTo>
                  <a:pt x="0" y="0"/>
                </a:moveTo>
                <a:lnTo>
                  <a:pt x="18288000" y="0"/>
                </a:lnTo>
                <a:lnTo>
                  <a:pt x="18288000" y="12115800"/>
                </a:lnTo>
                <a:lnTo>
                  <a:pt x="0" y="12115800"/>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1645454" y="462915"/>
            <a:ext cx="14997093" cy="9189720"/>
          </a:xfrm>
          <a:prstGeom prst="rect">
            <a:avLst/>
          </a:prstGeom>
        </p:spPr>
        <p:txBody>
          <a:bodyPr lIns="0" tIns="0" rIns="0" bIns="0" rtlCol="0" anchor="t">
            <a:spAutoFit/>
          </a:bodyPr>
          <a:lstStyle/>
          <a:p>
            <a:pPr marL="0" lvl="0" indent="0" algn="ctr">
              <a:lnSpc>
                <a:spcPts val="6090"/>
              </a:lnSpc>
            </a:pPr>
            <a:r>
              <a:rPr lang="en-US" sz="3500">
                <a:solidFill>
                  <a:srgbClr val="FFFFFF"/>
                </a:solidFill>
                <a:latin typeface="Canva Sans"/>
                <a:ea typeface="Canva Sans"/>
                <a:cs typeface="Canva Sans"/>
                <a:sym typeface="Canva Sans"/>
              </a:rPr>
              <a:t>We</a:t>
            </a:r>
            <a:r>
              <a:rPr lang="en-US" sz="3500" u="none" strike="noStrike">
                <a:solidFill>
                  <a:srgbClr val="FFFFFF"/>
                </a:solidFill>
                <a:latin typeface="Canva Sans"/>
                <a:ea typeface="Canva Sans"/>
                <a:cs typeface="Canva Sans"/>
                <a:sym typeface="Canva Sans"/>
              </a:rPr>
              <a:t> can enhance our findings with:</a:t>
            </a:r>
          </a:p>
          <a:p>
            <a:pPr marL="0" lvl="0" indent="0" algn="ctr">
              <a:lnSpc>
                <a:spcPts val="6090"/>
              </a:lnSpc>
            </a:pPr>
            <a:endParaRPr lang="en-US" sz="3500" u="none" strike="noStrike">
              <a:solidFill>
                <a:srgbClr val="FFFFFF"/>
              </a:solidFill>
              <a:latin typeface="Canva Sans"/>
              <a:ea typeface="Canva Sans"/>
              <a:cs typeface="Canva Sans"/>
              <a:sym typeface="Canva Sans"/>
            </a:endParaRPr>
          </a:p>
          <a:p>
            <a:pPr algn="ctr">
              <a:lnSpc>
                <a:spcPts val="6090"/>
              </a:lnSpc>
            </a:pPr>
            <a:r>
              <a:rPr lang="en-US" sz="3500" u="none" strike="noStrike">
                <a:solidFill>
                  <a:srgbClr val="FFFFFF"/>
                </a:solidFill>
                <a:latin typeface="Canva Sans"/>
                <a:ea typeface="Canva Sans"/>
                <a:cs typeface="Canva Sans"/>
                <a:sym typeface="Canva Sans"/>
              </a:rPr>
              <a:t>✓ A</a:t>
            </a:r>
            <a:r>
              <a:rPr lang="en-US" sz="3500" strike="noStrike">
                <a:solidFill>
                  <a:srgbClr val="FFFFFF"/>
                </a:solidFill>
                <a:latin typeface="Canva Sans"/>
                <a:ea typeface="Canva Sans"/>
                <a:cs typeface="Canva Sans"/>
                <a:sym typeface="Canva Sans"/>
              </a:rPr>
              <a:t>ccident history </a:t>
            </a:r>
          </a:p>
          <a:p>
            <a:pPr algn="ctr">
              <a:lnSpc>
                <a:spcPts val="6090"/>
              </a:lnSpc>
            </a:pPr>
            <a:r>
              <a:rPr lang="en-US" sz="3500" strike="noStrike">
                <a:solidFill>
                  <a:srgbClr val="FFFFFF"/>
                </a:solidFill>
                <a:latin typeface="Canva Sans"/>
                <a:ea typeface="Canva Sans"/>
                <a:cs typeface="Canva Sans"/>
                <a:sym typeface="Canva Sans"/>
              </a:rPr>
              <a:t>✓</a:t>
            </a:r>
            <a:r>
              <a:rPr lang="en-US" sz="3500" u="none" strike="noStrike">
                <a:solidFill>
                  <a:srgbClr val="FFFFFF"/>
                </a:solidFill>
                <a:latin typeface="Canva Sans"/>
                <a:ea typeface="Canva Sans"/>
                <a:cs typeface="Canva Sans"/>
                <a:sym typeface="Canva Sans"/>
              </a:rPr>
              <a:t> </a:t>
            </a:r>
            <a:r>
              <a:rPr lang="en-US" sz="3500" strike="noStrike">
                <a:solidFill>
                  <a:srgbClr val="FFFFFF"/>
                </a:solidFill>
                <a:latin typeface="Canva Sans"/>
                <a:ea typeface="Canva Sans"/>
                <a:cs typeface="Canva Sans"/>
                <a:sym typeface="Canva Sans"/>
              </a:rPr>
              <a:t>repair records</a:t>
            </a:r>
          </a:p>
          <a:p>
            <a:pPr algn="ctr">
              <a:lnSpc>
                <a:spcPts val="6090"/>
              </a:lnSpc>
            </a:pPr>
            <a:r>
              <a:rPr lang="en-US" sz="3500" strike="noStrike">
                <a:solidFill>
                  <a:srgbClr val="FFFFFF"/>
                </a:solidFill>
                <a:latin typeface="Canva Sans"/>
                <a:ea typeface="Canva Sans"/>
                <a:cs typeface="Canva Sans"/>
                <a:sym typeface="Canva Sans"/>
              </a:rPr>
              <a:t>✓</a:t>
            </a:r>
            <a:r>
              <a:rPr lang="en-US" sz="3500" u="none" strike="noStrike">
                <a:solidFill>
                  <a:srgbClr val="FFFFFF"/>
                </a:solidFill>
                <a:latin typeface="Canva Sans"/>
                <a:ea typeface="Canva Sans"/>
                <a:cs typeface="Canva Sans"/>
                <a:sym typeface="Canva Sans"/>
              </a:rPr>
              <a:t> V</a:t>
            </a:r>
            <a:r>
              <a:rPr lang="en-US" sz="3500" strike="noStrike">
                <a:solidFill>
                  <a:srgbClr val="FFFFFF"/>
                </a:solidFill>
                <a:latin typeface="Canva Sans"/>
                <a:ea typeface="Canva Sans"/>
                <a:cs typeface="Canva Sans"/>
                <a:sym typeface="Canva Sans"/>
              </a:rPr>
              <a:t>erified mileage</a:t>
            </a:r>
          </a:p>
          <a:p>
            <a:pPr algn="ctr">
              <a:lnSpc>
                <a:spcPts val="6090"/>
              </a:lnSpc>
            </a:pPr>
            <a:r>
              <a:rPr lang="en-US" sz="3500" strike="noStrike">
                <a:solidFill>
                  <a:srgbClr val="FFFFFF"/>
                </a:solidFill>
                <a:latin typeface="Canva Sans"/>
                <a:ea typeface="Canva Sans"/>
                <a:cs typeface="Canva Sans"/>
                <a:sym typeface="Canva Sans"/>
              </a:rPr>
              <a:t>✓</a:t>
            </a:r>
            <a:r>
              <a:rPr lang="en-US" sz="3500" u="none" strike="noStrike">
                <a:solidFill>
                  <a:srgbClr val="FFFFFF"/>
                </a:solidFill>
                <a:latin typeface="Canva Sans"/>
                <a:ea typeface="Canva Sans"/>
                <a:cs typeface="Canva Sans"/>
                <a:sym typeface="Canva Sans"/>
              </a:rPr>
              <a:t> </a:t>
            </a:r>
            <a:r>
              <a:rPr lang="en-US" sz="3500" strike="noStrike">
                <a:solidFill>
                  <a:srgbClr val="FFFFFF"/>
                </a:solidFill>
                <a:latin typeface="Canva Sans"/>
                <a:ea typeface="Canva Sans"/>
                <a:cs typeface="Canva Sans"/>
                <a:sym typeface="Canva Sans"/>
              </a:rPr>
              <a:t>market price comparisons</a:t>
            </a:r>
          </a:p>
          <a:p>
            <a:pPr algn="ctr">
              <a:lnSpc>
                <a:spcPts val="6090"/>
              </a:lnSpc>
            </a:pPr>
            <a:r>
              <a:rPr lang="en-US" sz="3500" strike="noStrike">
                <a:solidFill>
                  <a:srgbClr val="FFFFFF"/>
                </a:solidFill>
                <a:latin typeface="Canva Sans"/>
                <a:ea typeface="Canva Sans"/>
                <a:cs typeface="Canva Sans"/>
                <a:sym typeface="Canva Sans"/>
              </a:rPr>
              <a:t>✓</a:t>
            </a:r>
            <a:r>
              <a:rPr lang="en-US" sz="3500" u="none" strike="noStrike">
                <a:solidFill>
                  <a:srgbClr val="FFFFFF"/>
                </a:solidFill>
                <a:latin typeface="Canva Sans"/>
                <a:ea typeface="Canva Sans"/>
                <a:cs typeface="Canva Sans"/>
                <a:sym typeface="Canva Sans"/>
              </a:rPr>
              <a:t> Cu</a:t>
            </a:r>
            <a:r>
              <a:rPr lang="en-US" sz="3500" strike="noStrike">
                <a:solidFill>
                  <a:srgbClr val="FFFFFF"/>
                </a:solidFill>
                <a:latin typeface="Canva Sans"/>
                <a:ea typeface="Canva Sans"/>
                <a:cs typeface="Canva Sans"/>
                <a:sym typeface="Canva Sans"/>
              </a:rPr>
              <a:t>s</a:t>
            </a:r>
            <a:r>
              <a:rPr lang="en-US" sz="3500" u="none" strike="noStrike">
                <a:solidFill>
                  <a:srgbClr val="FFFFFF"/>
                </a:solidFill>
                <a:latin typeface="Canva Sans"/>
                <a:ea typeface="Canva Sans"/>
                <a:cs typeface="Canva Sans"/>
                <a:sym typeface="Canva Sans"/>
              </a:rPr>
              <a:t>tomer reviews </a:t>
            </a:r>
          </a:p>
          <a:p>
            <a:pPr algn="ctr">
              <a:lnSpc>
                <a:spcPts val="6090"/>
              </a:lnSpc>
            </a:pPr>
            <a:r>
              <a:rPr lang="en-US" sz="3500" u="none" strike="noStrike">
                <a:solidFill>
                  <a:srgbClr val="FFFFFF"/>
                </a:solidFill>
                <a:latin typeface="Canva Sans"/>
                <a:ea typeface="Canva Sans"/>
                <a:cs typeface="Canva Sans"/>
                <a:sym typeface="Canva Sans"/>
              </a:rPr>
              <a:t>✓ in</a:t>
            </a:r>
            <a:r>
              <a:rPr lang="en-US" sz="3500" strike="noStrike">
                <a:solidFill>
                  <a:srgbClr val="FFFFFF"/>
                </a:solidFill>
                <a:latin typeface="Canva Sans"/>
                <a:ea typeface="Canva Sans"/>
                <a:cs typeface="Canva Sans"/>
                <a:sym typeface="Canva Sans"/>
              </a:rPr>
              <a:t>ve</a:t>
            </a:r>
            <a:r>
              <a:rPr lang="en-US" sz="3500" u="none" strike="noStrike">
                <a:solidFill>
                  <a:srgbClr val="FFFFFF"/>
                </a:solidFill>
                <a:latin typeface="Canva Sans"/>
                <a:ea typeface="Canva Sans"/>
                <a:cs typeface="Canva Sans"/>
                <a:sym typeface="Canva Sans"/>
              </a:rPr>
              <a:t>n</a:t>
            </a:r>
            <a:r>
              <a:rPr lang="en-US" sz="3500" strike="noStrike">
                <a:solidFill>
                  <a:srgbClr val="FFFFFF"/>
                </a:solidFill>
                <a:latin typeface="Canva Sans"/>
                <a:ea typeface="Canva Sans"/>
                <a:cs typeface="Canva Sans"/>
                <a:sym typeface="Canva Sans"/>
              </a:rPr>
              <a:t>tory age data</a:t>
            </a:r>
          </a:p>
          <a:p>
            <a:pPr marL="0" lvl="0" indent="0" algn="ctr">
              <a:lnSpc>
                <a:spcPts val="6090"/>
              </a:lnSpc>
            </a:pPr>
            <a:endParaRPr lang="en-US" sz="3500" strike="noStrike">
              <a:solidFill>
                <a:srgbClr val="FFFFFF"/>
              </a:solidFill>
              <a:latin typeface="Canva Sans"/>
              <a:ea typeface="Canva Sans"/>
              <a:cs typeface="Canva Sans"/>
              <a:sym typeface="Canva Sans"/>
            </a:endParaRPr>
          </a:p>
          <a:p>
            <a:pPr marL="0" lvl="0" indent="0" algn="ctr">
              <a:lnSpc>
                <a:spcPts val="6090"/>
              </a:lnSpc>
            </a:pPr>
            <a:r>
              <a:rPr lang="en-US" sz="3500" strike="noStrike">
                <a:solidFill>
                  <a:srgbClr val="FFFFFF"/>
                </a:solidFill>
                <a:latin typeface="Canva Sans"/>
                <a:ea typeface="Canva Sans"/>
                <a:cs typeface="Canva Sans"/>
                <a:sym typeface="Canva Sans"/>
              </a:rPr>
              <a:t>Every</a:t>
            </a:r>
            <a:r>
              <a:rPr lang="en-US" sz="3500" u="none" strike="noStrike">
                <a:solidFill>
                  <a:srgbClr val="FFFFFF"/>
                </a:solidFill>
                <a:latin typeface="Canva Sans"/>
                <a:ea typeface="Canva Sans"/>
                <a:cs typeface="Canva Sans"/>
                <a:sym typeface="Canva Sans"/>
              </a:rPr>
              <a:t> upgrade delivers more transparent, reliable pricing for buyers and sellers</a:t>
            </a:r>
          </a:p>
          <a:p>
            <a:pPr marL="0" lvl="0" indent="0" algn="ctr">
              <a:lnSpc>
                <a:spcPts val="6090"/>
              </a:lnSpc>
            </a:pPr>
            <a:endParaRPr lang="en-US" sz="3500" u="none" strike="noStrike">
              <a:solidFill>
                <a:srgbClr val="FFFFFF"/>
              </a:solidFill>
              <a:latin typeface="Canva Sans"/>
              <a:ea typeface="Canva Sans"/>
              <a:cs typeface="Canva Sans"/>
              <a:sym typeface="Canva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92209" y="-1291170"/>
            <a:ext cx="18288000" cy="12182262"/>
          </a:xfrm>
          <a:custGeom>
            <a:avLst/>
            <a:gdLst/>
            <a:ahLst/>
            <a:cxnLst/>
            <a:rect l="l" t="t" r="r" b="b"/>
            <a:pathLst>
              <a:path w="18288000" h="12182262">
                <a:moveTo>
                  <a:pt x="0" y="0"/>
                </a:moveTo>
                <a:lnTo>
                  <a:pt x="18288000" y="0"/>
                </a:lnTo>
                <a:lnTo>
                  <a:pt x="18288000" y="12182262"/>
                </a:lnTo>
                <a:lnTo>
                  <a:pt x="0" y="12182262"/>
                </a:lnTo>
                <a:lnTo>
                  <a:pt x="0" y="0"/>
                </a:lnTo>
                <a:close/>
              </a:path>
            </a:pathLst>
          </a:custGeom>
          <a:blipFill>
            <a:blip r:embed="rId2">
              <a:alphaModFix amt="50000"/>
            </a:blip>
            <a:stretch>
              <a:fillRect/>
            </a:stretch>
          </a:blipFill>
        </p:spPr>
        <p:txBody>
          <a:bodyPr/>
          <a:lstStyle/>
          <a:p>
            <a:endParaRPr lang="en-US"/>
          </a:p>
        </p:txBody>
      </p:sp>
      <p:sp>
        <p:nvSpPr>
          <p:cNvPr id="3" name="Freeform 3"/>
          <p:cNvSpPr/>
          <p:nvPr/>
        </p:nvSpPr>
        <p:spPr>
          <a:xfrm rot="5400000">
            <a:off x="13078766" y="5145600"/>
            <a:ext cx="10354835" cy="63634"/>
          </a:xfrm>
          <a:custGeom>
            <a:avLst/>
            <a:gdLst/>
            <a:ahLst/>
            <a:cxnLst/>
            <a:rect l="l" t="t" r="r" b="b"/>
            <a:pathLst>
              <a:path w="10354835" h="63634">
                <a:moveTo>
                  <a:pt x="0" y="0"/>
                </a:moveTo>
                <a:lnTo>
                  <a:pt x="10354834" y="0"/>
                </a:lnTo>
                <a:lnTo>
                  <a:pt x="10354834" y="63634"/>
                </a:lnTo>
                <a:lnTo>
                  <a:pt x="0" y="63634"/>
                </a:lnTo>
                <a:lnTo>
                  <a:pt x="0" y="0"/>
                </a:lnTo>
                <a:close/>
              </a:path>
            </a:pathLst>
          </a:custGeom>
          <a:blipFill>
            <a:blip r:embed="rId3">
              <a:alphaModFix amt="71000"/>
            </a:blip>
            <a:stretch>
              <a:fillRect l="-16807" r="-42579" b="-17179999"/>
            </a:stretch>
          </a:blipFill>
        </p:spPr>
        <p:txBody>
          <a:bodyPr/>
          <a:lstStyle/>
          <a:p>
            <a:endParaRPr lang="en-US"/>
          </a:p>
        </p:txBody>
      </p:sp>
      <p:grpSp>
        <p:nvGrpSpPr>
          <p:cNvPr id="4" name="Group 4"/>
          <p:cNvGrpSpPr/>
          <p:nvPr/>
        </p:nvGrpSpPr>
        <p:grpSpPr>
          <a:xfrm>
            <a:off x="5191211" y="3301126"/>
            <a:ext cx="13658828" cy="2978620"/>
            <a:chOff x="0" y="0"/>
            <a:chExt cx="18211770" cy="3971493"/>
          </a:xfrm>
        </p:grpSpPr>
        <p:sp>
          <p:nvSpPr>
            <p:cNvPr id="5" name="TextBox 5"/>
            <p:cNvSpPr txBox="1"/>
            <p:nvPr/>
          </p:nvSpPr>
          <p:spPr>
            <a:xfrm>
              <a:off x="0" y="85725"/>
              <a:ext cx="18211770" cy="3705466"/>
            </a:xfrm>
            <a:prstGeom prst="rect">
              <a:avLst/>
            </a:prstGeom>
          </p:spPr>
          <p:txBody>
            <a:bodyPr lIns="0" tIns="0" rIns="0" bIns="0" rtlCol="0" anchor="t">
              <a:spAutoFit/>
            </a:bodyPr>
            <a:lstStyle/>
            <a:p>
              <a:pPr algn="ctr">
                <a:lnSpc>
                  <a:spcPts val="21482"/>
                </a:lnSpc>
              </a:pPr>
              <a:r>
                <a:rPr lang="en-US" sz="18680">
                  <a:solidFill>
                    <a:srgbClr val="FFFFFF"/>
                  </a:solidFill>
                  <a:latin typeface="League Gothic"/>
                  <a:ea typeface="League Gothic"/>
                  <a:cs typeface="League Gothic"/>
                  <a:sym typeface="League Gothic"/>
                </a:rPr>
                <a:t>THANK YOU</a:t>
              </a:r>
            </a:p>
          </p:txBody>
        </p:sp>
        <p:sp>
          <p:nvSpPr>
            <p:cNvPr id="6" name="TextBox 6"/>
            <p:cNvSpPr txBox="1"/>
            <p:nvPr/>
          </p:nvSpPr>
          <p:spPr>
            <a:xfrm>
              <a:off x="6312307" y="3572788"/>
              <a:ext cx="5587156" cy="398706"/>
            </a:xfrm>
            <a:prstGeom prst="rect">
              <a:avLst/>
            </a:prstGeom>
          </p:spPr>
          <p:txBody>
            <a:bodyPr lIns="0" tIns="0" rIns="0" bIns="0" rtlCol="0" anchor="t">
              <a:spAutoFit/>
            </a:bodyPr>
            <a:lstStyle/>
            <a:p>
              <a:pPr algn="ctr">
                <a:lnSpc>
                  <a:spcPts val="2608"/>
                </a:lnSpc>
              </a:pPr>
              <a:r>
                <a:rPr lang="en-US" sz="1799" spc="269">
                  <a:solidFill>
                    <a:srgbClr val="FFFFFF"/>
                  </a:solidFill>
                  <a:latin typeface="Muli"/>
                  <a:ea typeface="Muli"/>
                  <a:cs typeface="Muli"/>
                  <a:sym typeface="Muli"/>
                </a:rPr>
                <a:t>FOR YOUR ATTENTION</a:t>
              </a: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952500"/>
            <a:ext cx="18288000" cy="12192000"/>
          </a:xfrm>
          <a:custGeom>
            <a:avLst/>
            <a:gdLst/>
            <a:ahLst/>
            <a:cxnLst/>
            <a:rect l="l" t="t" r="r" b="b"/>
            <a:pathLst>
              <a:path w="18288000" h="12192000">
                <a:moveTo>
                  <a:pt x="0" y="0"/>
                </a:moveTo>
                <a:lnTo>
                  <a:pt x="18288000" y="0"/>
                </a:lnTo>
                <a:lnTo>
                  <a:pt x="18288000" y="12192000"/>
                </a:lnTo>
                <a:lnTo>
                  <a:pt x="0" y="12192000"/>
                </a:lnTo>
                <a:lnTo>
                  <a:pt x="0" y="0"/>
                </a:lnTo>
                <a:close/>
              </a:path>
            </a:pathLst>
          </a:custGeom>
          <a:blipFill>
            <a:blip r:embed="rId2">
              <a:alphaModFix amt="50000"/>
            </a:blip>
            <a:stretch>
              <a:fillRect/>
            </a:stretch>
          </a:blipFill>
        </p:spPr>
        <p:txBody>
          <a:bodyPr/>
          <a:lstStyle/>
          <a:p>
            <a:endParaRPr lang="en-US"/>
          </a:p>
        </p:txBody>
      </p:sp>
      <p:sp>
        <p:nvSpPr>
          <p:cNvPr id="3" name="TextBox 3"/>
          <p:cNvSpPr txBox="1"/>
          <p:nvPr/>
        </p:nvSpPr>
        <p:spPr>
          <a:xfrm>
            <a:off x="2906911" y="3425825"/>
            <a:ext cx="12474178" cy="3435349"/>
          </a:xfrm>
          <a:prstGeom prst="rect">
            <a:avLst/>
          </a:prstGeom>
        </p:spPr>
        <p:txBody>
          <a:bodyPr lIns="0" tIns="0" rIns="0" bIns="0" rtlCol="0" anchor="t">
            <a:spAutoFit/>
          </a:bodyPr>
          <a:lstStyle/>
          <a:p>
            <a:pPr algn="ctr">
              <a:lnSpc>
                <a:spcPts val="28000"/>
              </a:lnSpc>
            </a:pPr>
            <a:r>
              <a:rPr lang="en-US" sz="20000" b="1" dirty="0">
                <a:solidFill>
                  <a:srgbClr val="FFFFFF"/>
                </a:solidFill>
                <a:latin typeface="Canva Sans Bold"/>
                <a:ea typeface="Canva Sans Bold"/>
                <a:cs typeface="Canva Sans Bold"/>
                <a:sym typeface="Canva Sans Bold"/>
              </a:rPr>
              <a:t>Any Q????</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59012" y="-80499"/>
            <a:ext cx="18462670" cy="10367499"/>
          </a:xfrm>
          <a:custGeom>
            <a:avLst/>
            <a:gdLst/>
            <a:ahLst/>
            <a:cxnLst/>
            <a:rect l="l" t="t" r="r" b="b"/>
            <a:pathLst>
              <a:path w="18462670" h="10367499">
                <a:moveTo>
                  <a:pt x="0" y="0"/>
                </a:moveTo>
                <a:lnTo>
                  <a:pt x="18462670" y="0"/>
                </a:lnTo>
                <a:lnTo>
                  <a:pt x="18462670" y="10367499"/>
                </a:lnTo>
                <a:lnTo>
                  <a:pt x="0" y="10367499"/>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5629236" y="4175146"/>
            <a:ext cx="7029528" cy="2003382"/>
          </a:xfrm>
          <a:prstGeom prst="rect">
            <a:avLst/>
          </a:prstGeom>
        </p:spPr>
        <p:txBody>
          <a:bodyPr lIns="0" tIns="0" rIns="0" bIns="0" rtlCol="0" anchor="t">
            <a:spAutoFit/>
          </a:bodyPr>
          <a:lstStyle/>
          <a:p>
            <a:pPr algn="l">
              <a:lnSpc>
                <a:spcPts val="15643"/>
              </a:lnSpc>
            </a:pPr>
            <a:r>
              <a:rPr lang="en-US" sz="13602">
                <a:solidFill>
                  <a:srgbClr val="FFFFFF"/>
                </a:solidFill>
                <a:latin typeface="League Gothic"/>
                <a:ea typeface="League Gothic"/>
                <a:cs typeface="League Gothic"/>
                <a:sym typeface="League Gothic"/>
              </a:rPr>
              <a:t>INTRODUCTION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414411" y="0"/>
            <a:ext cx="19594286" cy="10287000"/>
          </a:xfrm>
          <a:custGeom>
            <a:avLst/>
            <a:gdLst/>
            <a:ahLst/>
            <a:cxnLst/>
            <a:rect l="l" t="t" r="r" b="b"/>
            <a:pathLst>
              <a:path w="19594286" h="10287000">
                <a:moveTo>
                  <a:pt x="0" y="0"/>
                </a:moveTo>
                <a:lnTo>
                  <a:pt x="19594286" y="0"/>
                </a:lnTo>
                <a:lnTo>
                  <a:pt x="19594286" y="10287000"/>
                </a:lnTo>
                <a:lnTo>
                  <a:pt x="0" y="10287000"/>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5216604" y="1450696"/>
            <a:ext cx="7854791" cy="1028700"/>
          </a:xfrm>
          <a:prstGeom prst="rect">
            <a:avLst/>
          </a:prstGeom>
        </p:spPr>
        <p:txBody>
          <a:bodyPr lIns="0" tIns="0" rIns="0" bIns="0" rtlCol="0" anchor="t">
            <a:spAutoFit/>
          </a:bodyPr>
          <a:lstStyle/>
          <a:p>
            <a:pPr marL="0" lvl="0" indent="0" algn="ctr">
              <a:lnSpc>
                <a:spcPts val="8400"/>
              </a:lnSpc>
              <a:spcBef>
                <a:spcPct val="0"/>
              </a:spcBef>
            </a:pPr>
            <a:r>
              <a:rPr lang="en-US" sz="6000" b="1" u="none" strike="noStrike">
                <a:solidFill>
                  <a:srgbClr val="FFFFFF"/>
                </a:solidFill>
                <a:latin typeface="Canva Sans Bold"/>
                <a:ea typeface="Canva Sans Bold"/>
                <a:cs typeface="Canva Sans Bold"/>
                <a:sym typeface="Canva Sans Bold"/>
              </a:rPr>
              <a:t>Auto Express Heaven</a:t>
            </a:r>
          </a:p>
        </p:txBody>
      </p:sp>
      <p:sp>
        <p:nvSpPr>
          <p:cNvPr id="4" name="TextBox 4"/>
          <p:cNvSpPr txBox="1"/>
          <p:nvPr/>
        </p:nvSpPr>
        <p:spPr>
          <a:xfrm>
            <a:off x="1876943" y="3504416"/>
            <a:ext cx="14534115" cy="5017135"/>
          </a:xfrm>
          <a:prstGeom prst="rect">
            <a:avLst/>
          </a:prstGeom>
        </p:spPr>
        <p:txBody>
          <a:bodyPr lIns="0" tIns="0" rIns="0" bIns="0" rtlCol="0" anchor="t">
            <a:spAutoFit/>
          </a:bodyPr>
          <a:lstStyle/>
          <a:p>
            <a:pPr algn="ctr">
              <a:lnSpc>
                <a:spcPts val="8120"/>
              </a:lnSpc>
            </a:pPr>
            <a:r>
              <a:rPr lang="en-US" sz="3500" b="1">
                <a:solidFill>
                  <a:srgbClr val="FFFFFF"/>
                </a:solidFill>
                <a:latin typeface="Canva Sans Bold"/>
                <a:ea typeface="Canva Sans Bold"/>
                <a:cs typeface="Canva Sans Bold"/>
                <a:sym typeface="Canva Sans Bold"/>
              </a:rPr>
              <a:t>At A.E.H, we specialize in offering pre-owned vehicles that combine reliability, affordability, and peace of mind. Unlike traditional used car dealers, we meticulously inspect every car in our inventory to ensure it meets strict quality standards, so our customers drive away with confidence.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50845" y="-2277008"/>
            <a:ext cx="18438845" cy="12564008"/>
          </a:xfrm>
          <a:custGeom>
            <a:avLst/>
            <a:gdLst/>
            <a:ahLst/>
            <a:cxnLst/>
            <a:rect l="l" t="t" r="r" b="b"/>
            <a:pathLst>
              <a:path w="18438845" h="12564008">
                <a:moveTo>
                  <a:pt x="0" y="0"/>
                </a:moveTo>
                <a:lnTo>
                  <a:pt x="18438845" y="0"/>
                </a:lnTo>
                <a:lnTo>
                  <a:pt x="18438845" y="12564008"/>
                </a:lnTo>
                <a:lnTo>
                  <a:pt x="0" y="12564008"/>
                </a:lnTo>
                <a:lnTo>
                  <a:pt x="0" y="0"/>
                </a:lnTo>
                <a:close/>
              </a:path>
            </a:pathLst>
          </a:custGeom>
          <a:blipFill>
            <a:blip r:embed="rId2">
              <a:alphaModFix amt="20999"/>
            </a:blip>
            <a:stretch>
              <a:fillRect/>
            </a:stretch>
          </a:blipFill>
        </p:spPr>
        <p:txBody>
          <a:bodyPr/>
          <a:lstStyle/>
          <a:p>
            <a:endParaRPr lang="en-US"/>
          </a:p>
        </p:txBody>
      </p:sp>
      <p:sp>
        <p:nvSpPr>
          <p:cNvPr id="3" name="TextBox 3"/>
          <p:cNvSpPr txBox="1"/>
          <p:nvPr/>
        </p:nvSpPr>
        <p:spPr>
          <a:xfrm>
            <a:off x="5629236" y="3185787"/>
            <a:ext cx="7029528" cy="3982102"/>
          </a:xfrm>
          <a:prstGeom prst="rect">
            <a:avLst/>
          </a:prstGeom>
        </p:spPr>
        <p:txBody>
          <a:bodyPr lIns="0" tIns="0" rIns="0" bIns="0" rtlCol="0" anchor="t">
            <a:spAutoFit/>
          </a:bodyPr>
          <a:lstStyle/>
          <a:p>
            <a:pPr algn="ctr">
              <a:lnSpc>
                <a:spcPts val="15643"/>
              </a:lnSpc>
            </a:pPr>
            <a:r>
              <a:rPr lang="en-US" sz="13602">
                <a:solidFill>
                  <a:srgbClr val="FFFFFF"/>
                </a:solidFill>
                <a:latin typeface="League Gothic"/>
                <a:ea typeface="League Gothic"/>
                <a:cs typeface="League Gothic"/>
                <a:sym typeface="League Gothic"/>
              </a:rPr>
              <a:t>PROBLEM STATMENT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50845" y="-2277008"/>
            <a:ext cx="18438845" cy="12564008"/>
          </a:xfrm>
          <a:custGeom>
            <a:avLst/>
            <a:gdLst/>
            <a:ahLst/>
            <a:cxnLst/>
            <a:rect l="l" t="t" r="r" b="b"/>
            <a:pathLst>
              <a:path w="18438845" h="12564008">
                <a:moveTo>
                  <a:pt x="0" y="0"/>
                </a:moveTo>
                <a:lnTo>
                  <a:pt x="18438845" y="0"/>
                </a:lnTo>
                <a:lnTo>
                  <a:pt x="18438845" y="12564008"/>
                </a:lnTo>
                <a:lnTo>
                  <a:pt x="0" y="12564008"/>
                </a:lnTo>
                <a:lnTo>
                  <a:pt x="0" y="0"/>
                </a:lnTo>
                <a:close/>
              </a:path>
            </a:pathLst>
          </a:custGeom>
          <a:blipFill>
            <a:blip r:embed="rId2">
              <a:alphaModFix amt="20999"/>
            </a:blip>
            <a:stretch>
              <a:fillRect/>
            </a:stretch>
          </a:blipFill>
        </p:spPr>
        <p:txBody>
          <a:bodyPr/>
          <a:lstStyle/>
          <a:p>
            <a:endParaRPr lang="en-US"/>
          </a:p>
        </p:txBody>
      </p:sp>
      <p:sp>
        <p:nvSpPr>
          <p:cNvPr id="3" name="TextBox 3"/>
          <p:cNvSpPr txBox="1"/>
          <p:nvPr/>
        </p:nvSpPr>
        <p:spPr>
          <a:xfrm>
            <a:off x="2133966" y="986980"/>
            <a:ext cx="13869223" cy="6986652"/>
          </a:xfrm>
          <a:prstGeom prst="rect">
            <a:avLst/>
          </a:prstGeom>
        </p:spPr>
        <p:txBody>
          <a:bodyPr lIns="0" tIns="0" rIns="0" bIns="0" rtlCol="0" anchor="t">
            <a:spAutoFit/>
          </a:bodyPr>
          <a:lstStyle/>
          <a:p>
            <a:pPr algn="ctr">
              <a:lnSpc>
                <a:spcPts val="9279"/>
              </a:lnSpc>
            </a:pPr>
            <a:r>
              <a:rPr lang="en-US" sz="3999" b="1" u="none" strike="noStrike">
                <a:solidFill>
                  <a:srgbClr val="FFFFFF"/>
                </a:solidFill>
                <a:latin typeface="Canva Sans Bold"/>
                <a:ea typeface="Canva Sans Bold"/>
                <a:cs typeface="Canva Sans Bold"/>
                <a:sym typeface="Canva Sans Bold"/>
              </a:rPr>
              <a:t>key challenges:</a:t>
            </a:r>
          </a:p>
          <a:p>
            <a:pPr algn="ctr">
              <a:lnSpc>
                <a:spcPts val="8583"/>
              </a:lnSpc>
            </a:pPr>
            <a:endParaRPr lang="en-US" sz="3999" b="1" u="none" strike="noStrike">
              <a:solidFill>
                <a:srgbClr val="FFFFFF"/>
              </a:solidFill>
              <a:latin typeface="Canva Sans Bold"/>
              <a:ea typeface="Canva Sans Bold"/>
              <a:cs typeface="Canva Sans Bold"/>
              <a:sym typeface="Canva Sans Bold"/>
            </a:endParaRPr>
          </a:p>
          <a:p>
            <a:pPr marL="798829" lvl="1" indent="-399415" algn="l">
              <a:lnSpc>
                <a:spcPts val="5956"/>
              </a:lnSpc>
              <a:buFont typeface="Arial"/>
              <a:buChar char="•"/>
            </a:pPr>
            <a:r>
              <a:rPr lang="en-US" sz="3699" b="1" u="none" strike="noStrike">
                <a:solidFill>
                  <a:srgbClr val="FFFFFF"/>
                </a:solidFill>
                <a:latin typeface="Canva Sans Bold"/>
                <a:ea typeface="Canva Sans Bold"/>
                <a:cs typeface="Canva Sans Bold"/>
                <a:sym typeface="Canva Sans Bold"/>
              </a:rPr>
              <a:t> predicting high-demand models (to avoid overstocking)</a:t>
            </a:r>
          </a:p>
          <a:p>
            <a:pPr algn="l">
              <a:lnSpc>
                <a:spcPts val="5956"/>
              </a:lnSpc>
            </a:pPr>
            <a:endParaRPr lang="en-US" sz="3699" b="1" u="none" strike="noStrike">
              <a:solidFill>
                <a:srgbClr val="FFFFFF"/>
              </a:solidFill>
              <a:latin typeface="Canva Sans Bold"/>
              <a:ea typeface="Canva Sans Bold"/>
              <a:cs typeface="Canva Sans Bold"/>
              <a:sym typeface="Canva Sans Bold"/>
            </a:endParaRPr>
          </a:p>
          <a:p>
            <a:pPr marL="798829" lvl="1" indent="-399415" algn="l">
              <a:lnSpc>
                <a:spcPts val="5956"/>
              </a:lnSpc>
              <a:buFont typeface="Arial"/>
              <a:buChar char="•"/>
            </a:pPr>
            <a:r>
              <a:rPr lang="en-US" sz="3699" b="1" u="none" strike="noStrike">
                <a:solidFill>
                  <a:srgbClr val="FFFFFF"/>
                </a:solidFill>
                <a:latin typeface="Canva Sans Bold"/>
                <a:ea typeface="Canva Sans Bold"/>
                <a:cs typeface="Canva Sans Bold"/>
                <a:sym typeface="Canva Sans Bold"/>
              </a:rPr>
              <a:t> Reducing slow-moving inventory</a:t>
            </a:r>
          </a:p>
          <a:p>
            <a:pPr algn="l">
              <a:lnSpc>
                <a:spcPts val="5956"/>
              </a:lnSpc>
            </a:pPr>
            <a:endParaRPr lang="en-US" sz="3699" b="1" u="none" strike="noStrike">
              <a:solidFill>
                <a:srgbClr val="FFFFFF"/>
              </a:solidFill>
              <a:latin typeface="Canva Sans Bold"/>
              <a:ea typeface="Canva Sans Bold"/>
              <a:cs typeface="Canva Sans Bold"/>
              <a:sym typeface="Canva Sans Bold"/>
            </a:endParaRPr>
          </a:p>
          <a:p>
            <a:pPr marL="798829" lvl="1" indent="-399415" algn="l">
              <a:lnSpc>
                <a:spcPts val="5956"/>
              </a:lnSpc>
              <a:buFont typeface="Arial"/>
              <a:buChar char="•"/>
            </a:pPr>
            <a:r>
              <a:rPr lang="en-US" sz="3699" b="1" u="none" strike="noStrike">
                <a:solidFill>
                  <a:srgbClr val="FFFFFF"/>
                </a:solidFill>
                <a:latin typeface="Canva Sans Bold"/>
                <a:ea typeface="Canva Sans Bold"/>
                <a:cs typeface="Canva Sans Bold"/>
                <a:sym typeface="Canva Sans Bold"/>
              </a:rPr>
              <a:t> Setting optimal prices.</a:t>
            </a:r>
          </a:p>
          <a:p>
            <a:pPr algn="ctr">
              <a:lnSpc>
                <a:spcPts val="8583"/>
              </a:lnSpc>
            </a:pPr>
            <a:endParaRPr lang="en-US" sz="3699" b="1" u="none" strike="noStrike">
              <a:solidFill>
                <a:srgbClr val="FFFFFF"/>
              </a:solidFill>
              <a:latin typeface="Canva Sans Bold"/>
              <a:ea typeface="Canva Sans Bold"/>
              <a:cs typeface="Canva Sans Bold"/>
              <a:sym typeface="Canva Sans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5629236" y="4176387"/>
            <a:ext cx="7029528" cy="2000902"/>
          </a:xfrm>
          <a:prstGeom prst="rect">
            <a:avLst/>
          </a:prstGeom>
        </p:spPr>
        <p:txBody>
          <a:bodyPr lIns="0" tIns="0" rIns="0" bIns="0" rtlCol="0" anchor="t">
            <a:spAutoFit/>
          </a:bodyPr>
          <a:lstStyle/>
          <a:p>
            <a:pPr algn="ctr">
              <a:lnSpc>
                <a:spcPts val="15643"/>
              </a:lnSpc>
            </a:pPr>
            <a:r>
              <a:rPr lang="en-US" sz="13602">
                <a:solidFill>
                  <a:srgbClr val="FFFFFF"/>
                </a:solidFill>
                <a:latin typeface="League Gothic"/>
                <a:ea typeface="League Gothic"/>
                <a:cs typeface="League Gothic"/>
                <a:sym typeface="League Gothic"/>
              </a:rPr>
              <a:t>AIM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1547945" y="2323338"/>
            <a:ext cx="15192109" cy="5478399"/>
          </a:xfrm>
          <a:prstGeom prst="rect">
            <a:avLst/>
          </a:prstGeom>
        </p:spPr>
        <p:txBody>
          <a:bodyPr lIns="0" tIns="0" rIns="0" bIns="0" rtlCol="0" anchor="t">
            <a:spAutoFit/>
          </a:bodyPr>
          <a:lstStyle/>
          <a:p>
            <a:pPr marL="690882" lvl="1" indent="-345441" algn="l">
              <a:lnSpc>
                <a:spcPts val="5504"/>
              </a:lnSpc>
              <a:buFont typeface="Arial"/>
              <a:buChar char="•"/>
            </a:pPr>
            <a:r>
              <a:rPr lang="en-US" sz="3200" b="1" spc="134">
                <a:solidFill>
                  <a:srgbClr val="FFFFFF"/>
                </a:solidFill>
                <a:latin typeface="Canva Sans Bold"/>
                <a:ea typeface="Canva Sans Bold"/>
                <a:cs typeface="Canva Sans Bold"/>
                <a:sym typeface="Canva Sans Bold"/>
              </a:rPr>
              <a:t>Popularity Trends: </a:t>
            </a:r>
            <a:r>
              <a:rPr lang="en-US" sz="3200" spc="134">
                <a:solidFill>
                  <a:srgbClr val="FFFFFF"/>
                </a:solidFill>
                <a:latin typeface="Canva Sans"/>
                <a:ea typeface="Canva Sans"/>
                <a:cs typeface="Canva Sans"/>
                <a:sym typeface="Canva Sans"/>
              </a:rPr>
              <a:t>Which Make-Model-Year combinations have the highest/lowest popularity scores?</a:t>
            </a:r>
          </a:p>
          <a:p>
            <a:pPr algn="l">
              <a:lnSpc>
                <a:spcPts val="5504"/>
              </a:lnSpc>
            </a:pPr>
            <a:endParaRPr lang="en-US" sz="3200" spc="134">
              <a:solidFill>
                <a:srgbClr val="FFFFFF"/>
              </a:solidFill>
              <a:latin typeface="Canva Sans"/>
              <a:ea typeface="Canva Sans"/>
              <a:cs typeface="Canva Sans"/>
              <a:sym typeface="Canva Sans"/>
            </a:endParaRPr>
          </a:p>
          <a:p>
            <a:pPr marL="690882" lvl="1" indent="-345441" algn="l">
              <a:lnSpc>
                <a:spcPts val="5504"/>
              </a:lnSpc>
              <a:buFont typeface="Arial"/>
              <a:buChar char="•"/>
            </a:pPr>
            <a:r>
              <a:rPr lang="en-US" sz="3200" b="1" spc="134">
                <a:solidFill>
                  <a:srgbClr val="FFFFFF"/>
                </a:solidFill>
                <a:latin typeface="Canva Sans Bold"/>
                <a:ea typeface="Canva Sans Bold"/>
                <a:cs typeface="Canva Sans Bold"/>
                <a:sym typeface="Canva Sans Bold"/>
              </a:rPr>
              <a:t>Fuel Efficiency Impact:</a:t>
            </a:r>
            <a:r>
              <a:rPr lang="en-US" sz="3200" spc="134">
                <a:solidFill>
                  <a:srgbClr val="FFFFFF"/>
                </a:solidFill>
                <a:latin typeface="Canva Sans"/>
                <a:ea typeface="Canva Sans"/>
                <a:cs typeface="Canva Sans"/>
                <a:sym typeface="Canva Sans"/>
              </a:rPr>
              <a:t> Do highway/city MPG values affect popularity?</a:t>
            </a:r>
          </a:p>
          <a:p>
            <a:pPr algn="ctr">
              <a:lnSpc>
                <a:spcPts val="5504"/>
              </a:lnSpc>
            </a:pPr>
            <a:endParaRPr lang="en-US" sz="3200" spc="134">
              <a:solidFill>
                <a:srgbClr val="FFFFFF"/>
              </a:solidFill>
              <a:latin typeface="Canva Sans"/>
              <a:ea typeface="Canva Sans"/>
              <a:cs typeface="Canva Sans"/>
              <a:sym typeface="Canva Sans"/>
            </a:endParaRPr>
          </a:p>
          <a:p>
            <a:pPr marL="669291" lvl="1" indent="-334646" algn="l">
              <a:lnSpc>
                <a:spcPts val="5332"/>
              </a:lnSpc>
              <a:buFont typeface="Arial"/>
              <a:buChar char="•"/>
            </a:pPr>
            <a:r>
              <a:rPr lang="en-US" sz="3100" b="1" spc="130">
                <a:solidFill>
                  <a:srgbClr val="FFFFFF"/>
                </a:solidFill>
                <a:latin typeface="Canva Sans Medium"/>
                <a:ea typeface="Canva Sans Medium"/>
                <a:cs typeface="Canva Sans Medium"/>
                <a:sym typeface="Canva Sans Medium"/>
              </a:rPr>
              <a:t>Performance Demand:</a:t>
            </a:r>
            <a:r>
              <a:rPr lang="en-US" sz="3100" spc="130">
                <a:solidFill>
                  <a:srgbClr val="FFFFFF"/>
                </a:solidFill>
                <a:latin typeface="Canva Sans"/>
                <a:ea typeface="Canva Sans"/>
                <a:cs typeface="Canva Sans"/>
                <a:sym typeface="Canva Sans"/>
              </a:rPr>
              <a:t> Are higher Engine HP or Cylinders linked to faster sales in specific Vehicle Sizes?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727367" y="-3133337"/>
            <a:ext cx="21742735" cy="14486097"/>
          </a:xfrm>
          <a:custGeom>
            <a:avLst/>
            <a:gdLst/>
            <a:ahLst/>
            <a:cxnLst/>
            <a:rect l="l" t="t" r="r" b="b"/>
            <a:pathLst>
              <a:path w="21742735" h="14486097">
                <a:moveTo>
                  <a:pt x="0" y="0"/>
                </a:moveTo>
                <a:lnTo>
                  <a:pt x="21742734" y="0"/>
                </a:lnTo>
                <a:lnTo>
                  <a:pt x="21742734" y="14486097"/>
                </a:lnTo>
                <a:lnTo>
                  <a:pt x="0" y="14486097"/>
                </a:lnTo>
                <a:lnTo>
                  <a:pt x="0" y="0"/>
                </a:lnTo>
                <a:close/>
              </a:path>
            </a:pathLst>
          </a:custGeom>
          <a:blipFill>
            <a:blip r:embed="rId2">
              <a:alphaModFix amt="27000"/>
            </a:blip>
            <a:stretch>
              <a:fillRect/>
            </a:stretch>
          </a:blipFill>
        </p:spPr>
        <p:txBody>
          <a:bodyPr/>
          <a:lstStyle/>
          <a:p>
            <a:endParaRPr lang="en-US"/>
          </a:p>
        </p:txBody>
      </p:sp>
      <p:sp>
        <p:nvSpPr>
          <p:cNvPr id="3" name="TextBox 3"/>
          <p:cNvSpPr txBox="1"/>
          <p:nvPr/>
        </p:nvSpPr>
        <p:spPr>
          <a:xfrm>
            <a:off x="5629236" y="4176387"/>
            <a:ext cx="7029528" cy="2000902"/>
          </a:xfrm>
          <a:prstGeom prst="rect">
            <a:avLst/>
          </a:prstGeom>
        </p:spPr>
        <p:txBody>
          <a:bodyPr lIns="0" tIns="0" rIns="0" bIns="0" rtlCol="0" anchor="t">
            <a:spAutoFit/>
          </a:bodyPr>
          <a:lstStyle/>
          <a:p>
            <a:pPr algn="ctr">
              <a:lnSpc>
                <a:spcPts val="15643"/>
              </a:lnSpc>
            </a:pPr>
            <a:r>
              <a:rPr lang="en-US" sz="13602">
                <a:solidFill>
                  <a:srgbClr val="FFFFFF"/>
                </a:solidFill>
                <a:latin typeface="League Gothic"/>
                <a:ea typeface="League Gothic"/>
                <a:cs typeface="League Gothic"/>
                <a:sym typeface="League Gothic"/>
              </a:rPr>
              <a:t>KEY FINDINGS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9525" y="-1356043"/>
            <a:ext cx="18288000" cy="12207240"/>
          </a:xfrm>
          <a:custGeom>
            <a:avLst/>
            <a:gdLst/>
            <a:ahLst/>
            <a:cxnLst/>
            <a:rect l="l" t="t" r="r" b="b"/>
            <a:pathLst>
              <a:path w="18288000" h="12207240">
                <a:moveTo>
                  <a:pt x="0" y="0"/>
                </a:moveTo>
                <a:lnTo>
                  <a:pt x="18288000" y="0"/>
                </a:lnTo>
                <a:lnTo>
                  <a:pt x="18288000" y="12207240"/>
                </a:lnTo>
                <a:lnTo>
                  <a:pt x="0" y="12207240"/>
                </a:lnTo>
                <a:lnTo>
                  <a:pt x="0" y="0"/>
                </a:lnTo>
                <a:close/>
              </a:path>
            </a:pathLst>
          </a:custGeom>
          <a:blipFill>
            <a:blip r:embed="rId2">
              <a:alphaModFix amt="27000"/>
            </a:blip>
            <a:stretch>
              <a:fillRect/>
            </a:stretch>
          </a:blipFill>
          <a:ln cap="sq">
            <a:noFill/>
            <a:prstDash val="solid"/>
            <a:miter/>
          </a:ln>
        </p:spPr>
        <p:txBody>
          <a:bodyPr/>
          <a:lstStyle/>
          <a:p>
            <a:endParaRPr lang="en-US"/>
          </a:p>
        </p:txBody>
      </p:sp>
      <p:grpSp>
        <p:nvGrpSpPr>
          <p:cNvPr id="3" name="Group 3"/>
          <p:cNvGrpSpPr/>
          <p:nvPr/>
        </p:nvGrpSpPr>
        <p:grpSpPr>
          <a:xfrm>
            <a:off x="6349365" y="7705725"/>
            <a:ext cx="148590" cy="152400"/>
            <a:chOff x="0" y="0"/>
            <a:chExt cx="198120" cy="203200"/>
          </a:xfrm>
        </p:grpSpPr>
        <p:sp>
          <p:nvSpPr>
            <p:cNvPr id="4" name="Freeform 4"/>
            <p:cNvSpPr/>
            <p:nvPr/>
          </p:nvSpPr>
          <p:spPr>
            <a:xfrm>
              <a:off x="45720" y="49530"/>
              <a:ext cx="99060" cy="102870"/>
            </a:xfrm>
            <a:custGeom>
              <a:avLst/>
              <a:gdLst/>
              <a:ahLst/>
              <a:cxnLst/>
              <a:rect l="l" t="t" r="r" b="b"/>
              <a:pathLst>
                <a:path w="99060" h="102870">
                  <a:moveTo>
                    <a:pt x="99060" y="35560"/>
                  </a:moveTo>
                  <a:cubicBezTo>
                    <a:pt x="97790" y="72390"/>
                    <a:pt x="82550" y="91440"/>
                    <a:pt x="71120" y="97790"/>
                  </a:cubicBezTo>
                  <a:cubicBezTo>
                    <a:pt x="64770" y="101600"/>
                    <a:pt x="55880" y="102870"/>
                    <a:pt x="48260" y="101600"/>
                  </a:cubicBezTo>
                  <a:cubicBezTo>
                    <a:pt x="35560" y="99060"/>
                    <a:pt x="13970" y="88900"/>
                    <a:pt x="7620" y="77470"/>
                  </a:cubicBezTo>
                  <a:cubicBezTo>
                    <a:pt x="0" y="66040"/>
                    <a:pt x="1270" y="41910"/>
                    <a:pt x="5080" y="30480"/>
                  </a:cubicBezTo>
                  <a:cubicBezTo>
                    <a:pt x="7620" y="21590"/>
                    <a:pt x="13970" y="16510"/>
                    <a:pt x="19050" y="11430"/>
                  </a:cubicBezTo>
                  <a:cubicBezTo>
                    <a:pt x="25400" y="6350"/>
                    <a:pt x="33020" y="1270"/>
                    <a:pt x="41910" y="1270"/>
                  </a:cubicBezTo>
                  <a:cubicBezTo>
                    <a:pt x="54610" y="0"/>
                    <a:pt x="86360" y="15240"/>
                    <a:pt x="86360" y="15240"/>
                  </a:cubicBezTo>
                </a:path>
              </a:pathLst>
            </a:custGeom>
            <a:solidFill>
              <a:srgbClr val="FFF234">
                <a:alpha val="5490"/>
              </a:srgbClr>
            </a:solidFill>
            <a:ln cap="sq">
              <a:noFill/>
              <a:prstDash val="solid"/>
              <a:miter/>
            </a:ln>
          </p:spPr>
          <p:txBody>
            <a:bodyPr/>
            <a:lstStyle/>
            <a:p>
              <a:endParaRPr lang="en-US"/>
            </a:p>
          </p:txBody>
        </p:sp>
      </p:grpSp>
      <p:grpSp>
        <p:nvGrpSpPr>
          <p:cNvPr id="5" name="Group 5"/>
          <p:cNvGrpSpPr/>
          <p:nvPr/>
        </p:nvGrpSpPr>
        <p:grpSpPr>
          <a:xfrm>
            <a:off x="6660832" y="7627620"/>
            <a:ext cx="148590" cy="152400"/>
            <a:chOff x="0" y="0"/>
            <a:chExt cx="198120" cy="203200"/>
          </a:xfrm>
        </p:grpSpPr>
        <p:sp>
          <p:nvSpPr>
            <p:cNvPr id="6" name="Freeform 6"/>
            <p:cNvSpPr/>
            <p:nvPr/>
          </p:nvSpPr>
          <p:spPr>
            <a:xfrm>
              <a:off x="45720" y="50800"/>
              <a:ext cx="99060" cy="102870"/>
            </a:xfrm>
            <a:custGeom>
              <a:avLst/>
              <a:gdLst/>
              <a:ahLst/>
              <a:cxnLst/>
              <a:rect l="l" t="t" r="r" b="b"/>
              <a:pathLst>
                <a:path w="99060" h="102870">
                  <a:moveTo>
                    <a:pt x="99060" y="35560"/>
                  </a:moveTo>
                  <a:cubicBezTo>
                    <a:pt x="97790" y="71120"/>
                    <a:pt x="82550" y="90170"/>
                    <a:pt x="72390" y="96520"/>
                  </a:cubicBezTo>
                  <a:cubicBezTo>
                    <a:pt x="64770" y="101600"/>
                    <a:pt x="57150" y="102870"/>
                    <a:pt x="48260" y="100330"/>
                  </a:cubicBezTo>
                  <a:cubicBezTo>
                    <a:pt x="35560" y="99060"/>
                    <a:pt x="15240" y="88900"/>
                    <a:pt x="7620" y="76200"/>
                  </a:cubicBezTo>
                  <a:cubicBezTo>
                    <a:pt x="0" y="64770"/>
                    <a:pt x="1270" y="40640"/>
                    <a:pt x="5080" y="29210"/>
                  </a:cubicBezTo>
                  <a:cubicBezTo>
                    <a:pt x="7620" y="20320"/>
                    <a:pt x="13970" y="15240"/>
                    <a:pt x="19050" y="10160"/>
                  </a:cubicBezTo>
                  <a:cubicBezTo>
                    <a:pt x="25400" y="5080"/>
                    <a:pt x="33020" y="1270"/>
                    <a:pt x="41910" y="0"/>
                  </a:cubicBezTo>
                  <a:cubicBezTo>
                    <a:pt x="54610" y="0"/>
                    <a:pt x="86360" y="13970"/>
                    <a:pt x="86360" y="13970"/>
                  </a:cubicBezTo>
                </a:path>
              </a:pathLst>
            </a:custGeom>
            <a:solidFill>
              <a:srgbClr val="FFF234">
                <a:alpha val="5490"/>
              </a:srgbClr>
            </a:solidFill>
            <a:ln cap="sq">
              <a:noFill/>
              <a:prstDash val="solid"/>
              <a:miter/>
            </a:ln>
          </p:spPr>
          <p:txBody>
            <a:bodyPr/>
            <a:lstStyle/>
            <a:p>
              <a:endParaRPr lang="en-US"/>
            </a:p>
          </p:txBody>
        </p:sp>
      </p:grpSp>
      <p:grpSp>
        <p:nvGrpSpPr>
          <p:cNvPr id="7" name="Group 7"/>
          <p:cNvGrpSpPr/>
          <p:nvPr/>
        </p:nvGrpSpPr>
        <p:grpSpPr>
          <a:xfrm>
            <a:off x="11239976" y="6941344"/>
            <a:ext cx="295275" cy="1403032"/>
            <a:chOff x="0" y="0"/>
            <a:chExt cx="393700" cy="1870710"/>
          </a:xfrm>
        </p:grpSpPr>
        <p:sp>
          <p:nvSpPr>
            <p:cNvPr id="8" name="Freeform 8"/>
            <p:cNvSpPr/>
            <p:nvPr/>
          </p:nvSpPr>
          <p:spPr>
            <a:xfrm>
              <a:off x="34290" y="48260"/>
              <a:ext cx="347980" cy="1794510"/>
            </a:xfrm>
            <a:custGeom>
              <a:avLst/>
              <a:gdLst/>
              <a:ahLst/>
              <a:cxnLst/>
              <a:rect l="l" t="t" r="r" b="b"/>
              <a:pathLst>
                <a:path w="347980" h="1794510">
                  <a:moveTo>
                    <a:pt x="104140" y="1771650"/>
                  </a:moveTo>
                  <a:cubicBezTo>
                    <a:pt x="93980" y="1272540"/>
                    <a:pt x="48260" y="1145540"/>
                    <a:pt x="34290" y="986790"/>
                  </a:cubicBezTo>
                  <a:cubicBezTo>
                    <a:pt x="16510" y="781050"/>
                    <a:pt x="39370" y="414020"/>
                    <a:pt x="31750" y="275590"/>
                  </a:cubicBezTo>
                  <a:cubicBezTo>
                    <a:pt x="27940" y="219710"/>
                    <a:pt x="13970" y="184150"/>
                    <a:pt x="16510" y="157480"/>
                  </a:cubicBezTo>
                  <a:cubicBezTo>
                    <a:pt x="17780" y="142240"/>
                    <a:pt x="20320" y="130810"/>
                    <a:pt x="29210" y="123190"/>
                  </a:cubicBezTo>
                  <a:cubicBezTo>
                    <a:pt x="38100" y="113030"/>
                    <a:pt x="59690" y="105410"/>
                    <a:pt x="72390" y="105410"/>
                  </a:cubicBezTo>
                  <a:cubicBezTo>
                    <a:pt x="83820" y="105410"/>
                    <a:pt x="97790" y="113030"/>
                    <a:pt x="105410" y="121920"/>
                  </a:cubicBezTo>
                  <a:cubicBezTo>
                    <a:pt x="113030" y="129540"/>
                    <a:pt x="114300" y="137160"/>
                    <a:pt x="118110" y="154940"/>
                  </a:cubicBezTo>
                  <a:cubicBezTo>
                    <a:pt x="130810" y="218440"/>
                    <a:pt x="100330" y="447040"/>
                    <a:pt x="118110" y="595630"/>
                  </a:cubicBezTo>
                  <a:cubicBezTo>
                    <a:pt x="135890" y="753110"/>
                    <a:pt x="212090" y="904240"/>
                    <a:pt x="231140" y="1073150"/>
                  </a:cubicBezTo>
                  <a:cubicBezTo>
                    <a:pt x="251460" y="1261110"/>
                    <a:pt x="269240" y="1620520"/>
                    <a:pt x="220980" y="1672590"/>
                  </a:cubicBezTo>
                  <a:cubicBezTo>
                    <a:pt x="205740" y="1689100"/>
                    <a:pt x="168910" y="1687830"/>
                    <a:pt x="161290" y="1677670"/>
                  </a:cubicBezTo>
                  <a:cubicBezTo>
                    <a:pt x="151130" y="1663700"/>
                    <a:pt x="193040" y="1619250"/>
                    <a:pt x="203200" y="1564640"/>
                  </a:cubicBezTo>
                  <a:cubicBezTo>
                    <a:pt x="226060" y="1436370"/>
                    <a:pt x="212090" y="1070610"/>
                    <a:pt x="207010" y="899160"/>
                  </a:cubicBezTo>
                  <a:cubicBezTo>
                    <a:pt x="204470" y="792480"/>
                    <a:pt x="200660" y="718820"/>
                    <a:pt x="193040" y="638810"/>
                  </a:cubicBezTo>
                  <a:cubicBezTo>
                    <a:pt x="185420" y="567690"/>
                    <a:pt x="171450" y="519430"/>
                    <a:pt x="165100" y="443230"/>
                  </a:cubicBezTo>
                  <a:cubicBezTo>
                    <a:pt x="154940" y="335280"/>
                    <a:pt x="139700" y="111760"/>
                    <a:pt x="148590" y="53340"/>
                  </a:cubicBezTo>
                  <a:cubicBezTo>
                    <a:pt x="151130" y="35560"/>
                    <a:pt x="153670" y="27940"/>
                    <a:pt x="161290" y="20320"/>
                  </a:cubicBezTo>
                  <a:cubicBezTo>
                    <a:pt x="168910" y="11430"/>
                    <a:pt x="181610" y="3810"/>
                    <a:pt x="193040" y="2540"/>
                  </a:cubicBezTo>
                  <a:cubicBezTo>
                    <a:pt x="204470" y="1270"/>
                    <a:pt x="218440" y="5080"/>
                    <a:pt x="227330" y="11430"/>
                  </a:cubicBezTo>
                  <a:cubicBezTo>
                    <a:pt x="237490" y="17780"/>
                    <a:pt x="242570" y="22860"/>
                    <a:pt x="248920" y="40640"/>
                  </a:cubicBezTo>
                  <a:cubicBezTo>
                    <a:pt x="273050" y="116840"/>
                    <a:pt x="238760" y="543560"/>
                    <a:pt x="250190" y="698500"/>
                  </a:cubicBezTo>
                  <a:cubicBezTo>
                    <a:pt x="256540" y="784860"/>
                    <a:pt x="271780" y="810260"/>
                    <a:pt x="278130" y="899160"/>
                  </a:cubicBezTo>
                  <a:cubicBezTo>
                    <a:pt x="290830" y="1071880"/>
                    <a:pt x="347980" y="1600200"/>
                    <a:pt x="279400" y="1668780"/>
                  </a:cubicBezTo>
                  <a:cubicBezTo>
                    <a:pt x="255270" y="1694180"/>
                    <a:pt x="203200" y="1694180"/>
                    <a:pt x="177800" y="1668780"/>
                  </a:cubicBezTo>
                  <a:cubicBezTo>
                    <a:pt x="109220" y="1601470"/>
                    <a:pt x="189230" y="1078230"/>
                    <a:pt x="176530" y="905510"/>
                  </a:cubicBezTo>
                  <a:cubicBezTo>
                    <a:pt x="170180" y="814070"/>
                    <a:pt x="154940" y="787400"/>
                    <a:pt x="148590" y="698500"/>
                  </a:cubicBezTo>
                  <a:cubicBezTo>
                    <a:pt x="138430" y="543560"/>
                    <a:pt x="127000" y="139700"/>
                    <a:pt x="148590" y="53340"/>
                  </a:cubicBezTo>
                  <a:cubicBezTo>
                    <a:pt x="153670" y="30480"/>
                    <a:pt x="160020" y="20320"/>
                    <a:pt x="170180" y="11430"/>
                  </a:cubicBezTo>
                  <a:cubicBezTo>
                    <a:pt x="179070" y="5080"/>
                    <a:pt x="193040" y="0"/>
                    <a:pt x="204470" y="2540"/>
                  </a:cubicBezTo>
                  <a:cubicBezTo>
                    <a:pt x="219710" y="6350"/>
                    <a:pt x="237490" y="17780"/>
                    <a:pt x="248920" y="40640"/>
                  </a:cubicBezTo>
                  <a:cubicBezTo>
                    <a:pt x="278130" y="102870"/>
                    <a:pt x="256540" y="342900"/>
                    <a:pt x="266700" y="452120"/>
                  </a:cubicBezTo>
                  <a:cubicBezTo>
                    <a:pt x="274320" y="527050"/>
                    <a:pt x="287020" y="571500"/>
                    <a:pt x="294640" y="638810"/>
                  </a:cubicBezTo>
                  <a:cubicBezTo>
                    <a:pt x="302260" y="717550"/>
                    <a:pt x="306070" y="793750"/>
                    <a:pt x="308610" y="899160"/>
                  </a:cubicBezTo>
                  <a:cubicBezTo>
                    <a:pt x="312420" y="1061720"/>
                    <a:pt x="314960" y="1400810"/>
                    <a:pt x="306070" y="1522730"/>
                  </a:cubicBezTo>
                  <a:cubicBezTo>
                    <a:pt x="302260" y="1572260"/>
                    <a:pt x="303530" y="1592580"/>
                    <a:pt x="290830" y="1628140"/>
                  </a:cubicBezTo>
                  <a:cubicBezTo>
                    <a:pt x="276860" y="1671320"/>
                    <a:pt x="248920" y="1741170"/>
                    <a:pt x="219710" y="1760220"/>
                  </a:cubicBezTo>
                  <a:cubicBezTo>
                    <a:pt x="200660" y="1772920"/>
                    <a:pt x="171450" y="1775460"/>
                    <a:pt x="154940" y="1767840"/>
                  </a:cubicBezTo>
                  <a:cubicBezTo>
                    <a:pt x="137160" y="1757680"/>
                    <a:pt x="128270" y="1736090"/>
                    <a:pt x="119380" y="1701800"/>
                  </a:cubicBezTo>
                  <a:cubicBezTo>
                    <a:pt x="95250" y="1602740"/>
                    <a:pt x="149860" y="1277620"/>
                    <a:pt x="129540" y="1085850"/>
                  </a:cubicBezTo>
                  <a:cubicBezTo>
                    <a:pt x="111760" y="911860"/>
                    <a:pt x="35560" y="755650"/>
                    <a:pt x="16510" y="596900"/>
                  </a:cubicBezTo>
                  <a:cubicBezTo>
                    <a:pt x="0" y="447040"/>
                    <a:pt x="6350" y="219710"/>
                    <a:pt x="16510" y="157480"/>
                  </a:cubicBezTo>
                  <a:cubicBezTo>
                    <a:pt x="20320" y="138430"/>
                    <a:pt x="20320" y="130810"/>
                    <a:pt x="29210" y="123190"/>
                  </a:cubicBezTo>
                  <a:cubicBezTo>
                    <a:pt x="39370" y="113030"/>
                    <a:pt x="69850" y="102870"/>
                    <a:pt x="85090" y="107950"/>
                  </a:cubicBezTo>
                  <a:cubicBezTo>
                    <a:pt x="99060" y="113030"/>
                    <a:pt x="110490" y="134620"/>
                    <a:pt x="118110" y="154940"/>
                  </a:cubicBezTo>
                  <a:cubicBezTo>
                    <a:pt x="129540" y="185420"/>
                    <a:pt x="129540" y="218440"/>
                    <a:pt x="133350" y="275590"/>
                  </a:cubicBezTo>
                  <a:cubicBezTo>
                    <a:pt x="142240" y="417830"/>
                    <a:pt x="119380" y="803910"/>
                    <a:pt x="138430" y="1010920"/>
                  </a:cubicBezTo>
                  <a:cubicBezTo>
                    <a:pt x="152400" y="1164590"/>
                    <a:pt x="194310" y="1277620"/>
                    <a:pt x="205740" y="1408430"/>
                  </a:cubicBezTo>
                  <a:cubicBezTo>
                    <a:pt x="217170" y="1531620"/>
                    <a:pt x="248920" y="1729740"/>
                    <a:pt x="207010" y="1771650"/>
                  </a:cubicBezTo>
                  <a:cubicBezTo>
                    <a:pt x="185420" y="1794510"/>
                    <a:pt x="104140" y="1771650"/>
                    <a:pt x="104140" y="1771650"/>
                  </a:cubicBezTo>
                </a:path>
              </a:pathLst>
            </a:custGeom>
            <a:solidFill>
              <a:srgbClr val="FFF234">
                <a:alpha val="5490"/>
              </a:srgbClr>
            </a:solidFill>
            <a:ln cap="sq">
              <a:noFill/>
              <a:prstDash val="solid"/>
              <a:miter/>
            </a:ln>
          </p:spPr>
          <p:txBody>
            <a:bodyPr/>
            <a:lstStyle/>
            <a:p>
              <a:endParaRPr lang="en-US"/>
            </a:p>
          </p:txBody>
        </p:sp>
      </p:grpSp>
      <p:grpSp>
        <p:nvGrpSpPr>
          <p:cNvPr id="9" name="Group 9"/>
          <p:cNvGrpSpPr/>
          <p:nvPr/>
        </p:nvGrpSpPr>
        <p:grpSpPr>
          <a:xfrm>
            <a:off x="8108986" y="6931819"/>
            <a:ext cx="265747" cy="1391602"/>
            <a:chOff x="0" y="0"/>
            <a:chExt cx="354330" cy="1855470"/>
          </a:xfrm>
        </p:grpSpPr>
        <p:sp>
          <p:nvSpPr>
            <p:cNvPr id="10" name="Freeform 10"/>
            <p:cNvSpPr/>
            <p:nvPr/>
          </p:nvSpPr>
          <p:spPr>
            <a:xfrm>
              <a:off x="41910" y="46990"/>
              <a:ext cx="283210" cy="1764030"/>
            </a:xfrm>
            <a:custGeom>
              <a:avLst/>
              <a:gdLst/>
              <a:ahLst/>
              <a:cxnLst/>
              <a:rect l="l" t="t" r="r" b="b"/>
              <a:pathLst>
                <a:path w="283210" h="1764030">
                  <a:moveTo>
                    <a:pt x="130810" y="1604010"/>
                  </a:moveTo>
                  <a:cubicBezTo>
                    <a:pt x="127000" y="1186180"/>
                    <a:pt x="151130" y="1027430"/>
                    <a:pt x="158750" y="853440"/>
                  </a:cubicBezTo>
                  <a:cubicBezTo>
                    <a:pt x="166370" y="636270"/>
                    <a:pt x="111760" y="193040"/>
                    <a:pt x="160020" y="116840"/>
                  </a:cubicBezTo>
                  <a:cubicBezTo>
                    <a:pt x="172720" y="95250"/>
                    <a:pt x="198120" y="85090"/>
                    <a:pt x="209550" y="91440"/>
                  </a:cubicBezTo>
                  <a:cubicBezTo>
                    <a:pt x="234950" y="106680"/>
                    <a:pt x="220980" y="243840"/>
                    <a:pt x="213360" y="346710"/>
                  </a:cubicBezTo>
                  <a:cubicBezTo>
                    <a:pt x="200660" y="509270"/>
                    <a:pt x="121920" y="805180"/>
                    <a:pt x="110490" y="970280"/>
                  </a:cubicBezTo>
                  <a:cubicBezTo>
                    <a:pt x="102870" y="1076960"/>
                    <a:pt x="106680" y="1137920"/>
                    <a:pt x="115570" y="1235710"/>
                  </a:cubicBezTo>
                  <a:cubicBezTo>
                    <a:pt x="128270" y="1357630"/>
                    <a:pt x="189230" y="1567180"/>
                    <a:pt x="189230" y="1642110"/>
                  </a:cubicBezTo>
                  <a:cubicBezTo>
                    <a:pt x="189230" y="1672590"/>
                    <a:pt x="187960" y="1687830"/>
                    <a:pt x="179070" y="1704340"/>
                  </a:cubicBezTo>
                  <a:cubicBezTo>
                    <a:pt x="168910" y="1722120"/>
                    <a:pt x="148590" y="1736090"/>
                    <a:pt x="129540" y="1744980"/>
                  </a:cubicBezTo>
                  <a:cubicBezTo>
                    <a:pt x="110490" y="1753870"/>
                    <a:pt x="80010" y="1764030"/>
                    <a:pt x="62230" y="1757680"/>
                  </a:cubicBezTo>
                  <a:cubicBezTo>
                    <a:pt x="45720" y="1751330"/>
                    <a:pt x="27940" y="1729740"/>
                    <a:pt x="26670" y="1711960"/>
                  </a:cubicBezTo>
                  <a:cubicBezTo>
                    <a:pt x="24130" y="1691640"/>
                    <a:pt x="44450" y="1663700"/>
                    <a:pt x="59690" y="1640840"/>
                  </a:cubicBezTo>
                  <a:cubicBezTo>
                    <a:pt x="76200" y="1614170"/>
                    <a:pt x="100330" y="1565910"/>
                    <a:pt x="124460" y="1563370"/>
                  </a:cubicBezTo>
                  <a:cubicBezTo>
                    <a:pt x="149860" y="1559560"/>
                    <a:pt x="207010" y="1596390"/>
                    <a:pt x="209550" y="1619250"/>
                  </a:cubicBezTo>
                  <a:cubicBezTo>
                    <a:pt x="212090" y="1644650"/>
                    <a:pt x="144780" y="1709420"/>
                    <a:pt x="123190" y="1708150"/>
                  </a:cubicBezTo>
                  <a:cubicBezTo>
                    <a:pt x="107950" y="1706880"/>
                    <a:pt x="99060" y="1684020"/>
                    <a:pt x="87630" y="1657350"/>
                  </a:cubicBezTo>
                  <a:cubicBezTo>
                    <a:pt x="58420" y="1587500"/>
                    <a:pt x="27940" y="1374140"/>
                    <a:pt x="15240" y="1245870"/>
                  </a:cubicBezTo>
                  <a:cubicBezTo>
                    <a:pt x="3810" y="1136650"/>
                    <a:pt x="0" y="1057910"/>
                    <a:pt x="8890" y="938530"/>
                  </a:cubicBezTo>
                  <a:cubicBezTo>
                    <a:pt x="21590" y="770890"/>
                    <a:pt x="102870" y="492760"/>
                    <a:pt x="113030" y="334010"/>
                  </a:cubicBezTo>
                  <a:cubicBezTo>
                    <a:pt x="119380" y="232410"/>
                    <a:pt x="90170" y="129540"/>
                    <a:pt x="102870" y="81280"/>
                  </a:cubicBezTo>
                  <a:cubicBezTo>
                    <a:pt x="107950" y="58420"/>
                    <a:pt x="118110" y="48260"/>
                    <a:pt x="129540" y="35560"/>
                  </a:cubicBezTo>
                  <a:cubicBezTo>
                    <a:pt x="142240" y="22860"/>
                    <a:pt x="160020" y="7620"/>
                    <a:pt x="176530" y="3810"/>
                  </a:cubicBezTo>
                  <a:cubicBezTo>
                    <a:pt x="194310" y="0"/>
                    <a:pt x="220980" y="2540"/>
                    <a:pt x="234950" y="13970"/>
                  </a:cubicBezTo>
                  <a:cubicBezTo>
                    <a:pt x="250190" y="26670"/>
                    <a:pt x="254000" y="45720"/>
                    <a:pt x="261620" y="80010"/>
                  </a:cubicBezTo>
                  <a:cubicBezTo>
                    <a:pt x="283210" y="193040"/>
                    <a:pt x="269240" y="603250"/>
                    <a:pt x="260350" y="821690"/>
                  </a:cubicBezTo>
                  <a:cubicBezTo>
                    <a:pt x="254000" y="996950"/>
                    <a:pt x="228600" y="1151890"/>
                    <a:pt x="224790" y="1291590"/>
                  </a:cubicBezTo>
                  <a:cubicBezTo>
                    <a:pt x="222250" y="1402080"/>
                    <a:pt x="269240" y="1551940"/>
                    <a:pt x="233680" y="1592580"/>
                  </a:cubicBezTo>
                  <a:cubicBezTo>
                    <a:pt x="212090" y="1616710"/>
                    <a:pt x="130810" y="1604010"/>
                    <a:pt x="130810" y="1604010"/>
                  </a:cubicBezTo>
                </a:path>
              </a:pathLst>
            </a:custGeom>
            <a:solidFill>
              <a:srgbClr val="FFF234">
                <a:alpha val="5490"/>
              </a:srgbClr>
            </a:solidFill>
            <a:ln cap="sq">
              <a:noFill/>
              <a:prstDash val="solid"/>
              <a:miter/>
            </a:ln>
          </p:spPr>
          <p:txBody>
            <a:bodyPr/>
            <a:lstStyle/>
            <a:p>
              <a:endParaRPr lang="en-US"/>
            </a:p>
          </p:txBody>
        </p:sp>
      </p:grpSp>
      <p:grpSp>
        <p:nvGrpSpPr>
          <p:cNvPr id="11" name="Group 11"/>
          <p:cNvGrpSpPr/>
          <p:nvPr/>
        </p:nvGrpSpPr>
        <p:grpSpPr>
          <a:xfrm>
            <a:off x="8536659" y="6931819"/>
            <a:ext cx="329565" cy="1085850"/>
            <a:chOff x="0" y="0"/>
            <a:chExt cx="439420" cy="1447800"/>
          </a:xfrm>
        </p:grpSpPr>
        <p:sp>
          <p:nvSpPr>
            <p:cNvPr id="12" name="Freeform 12"/>
            <p:cNvSpPr/>
            <p:nvPr/>
          </p:nvSpPr>
          <p:spPr>
            <a:xfrm>
              <a:off x="43180" y="41910"/>
              <a:ext cx="349250" cy="1356360"/>
            </a:xfrm>
            <a:custGeom>
              <a:avLst/>
              <a:gdLst/>
              <a:ahLst/>
              <a:cxnLst/>
              <a:rect l="l" t="t" r="r" b="b"/>
              <a:pathLst>
                <a:path w="349250" h="1356360">
                  <a:moveTo>
                    <a:pt x="107950" y="1225550"/>
                  </a:moveTo>
                  <a:cubicBezTo>
                    <a:pt x="125730" y="422910"/>
                    <a:pt x="132080" y="201930"/>
                    <a:pt x="171450" y="132080"/>
                  </a:cubicBezTo>
                  <a:cubicBezTo>
                    <a:pt x="187960" y="105410"/>
                    <a:pt x="208280" y="95250"/>
                    <a:pt x="227330" y="88900"/>
                  </a:cubicBezTo>
                  <a:cubicBezTo>
                    <a:pt x="245110" y="83820"/>
                    <a:pt x="267970" y="85090"/>
                    <a:pt x="284480" y="91440"/>
                  </a:cubicBezTo>
                  <a:cubicBezTo>
                    <a:pt x="300990" y="100330"/>
                    <a:pt x="317500" y="119380"/>
                    <a:pt x="327660" y="137160"/>
                  </a:cubicBezTo>
                  <a:cubicBezTo>
                    <a:pt x="339090" y="156210"/>
                    <a:pt x="341630" y="177800"/>
                    <a:pt x="344170" y="204470"/>
                  </a:cubicBezTo>
                  <a:cubicBezTo>
                    <a:pt x="349250" y="242570"/>
                    <a:pt x="349250" y="285750"/>
                    <a:pt x="340360" y="347980"/>
                  </a:cubicBezTo>
                  <a:cubicBezTo>
                    <a:pt x="322580" y="474980"/>
                    <a:pt x="224790" y="740410"/>
                    <a:pt x="203200" y="906780"/>
                  </a:cubicBezTo>
                  <a:cubicBezTo>
                    <a:pt x="186690" y="1036320"/>
                    <a:pt x="209550" y="1188720"/>
                    <a:pt x="195580" y="1259840"/>
                  </a:cubicBezTo>
                  <a:cubicBezTo>
                    <a:pt x="189230" y="1292860"/>
                    <a:pt x="184150" y="1313180"/>
                    <a:pt x="170180" y="1328420"/>
                  </a:cubicBezTo>
                  <a:cubicBezTo>
                    <a:pt x="157480" y="1342390"/>
                    <a:pt x="138430" y="1352550"/>
                    <a:pt x="121920" y="1353820"/>
                  </a:cubicBezTo>
                  <a:cubicBezTo>
                    <a:pt x="102870" y="1356360"/>
                    <a:pt x="76200" y="1346200"/>
                    <a:pt x="59690" y="1334770"/>
                  </a:cubicBezTo>
                  <a:cubicBezTo>
                    <a:pt x="43180" y="1322070"/>
                    <a:pt x="31750" y="1299210"/>
                    <a:pt x="22860" y="1278890"/>
                  </a:cubicBezTo>
                  <a:cubicBezTo>
                    <a:pt x="13970" y="1257300"/>
                    <a:pt x="11430" y="1242060"/>
                    <a:pt x="7620" y="1209040"/>
                  </a:cubicBezTo>
                  <a:cubicBezTo>
                    <a:pt x="0" y="1132840"/>
                    <a:pt x="2540" y="956310"/>
                    <a:pt x="7620" y="817880"/>
                  </a:cubicBezTo>
                  <a:cubicBezTo>
                    <a:pt x="12700" y="659130"/>
                    <a:pt x="30480" y="421640"/>
                    <a:pt x="43180" y="308610"/>
                  </a:cubicBezTo>
                  <a:cubicBezTo>
                    <a:pt x="49530" y="250190"/>
                    <a:pt x="53340" y="219710"/>
                    <a:pt x="63500" y="177800"/>
                  </a:cubicBezTo>
                  <a:cubicBezTo>
                    <a:pt x="74930" y="137160"/>
                    <a:pt x="90170" y="91440"/>
                    <a:pt x="106680" y="60960"/>
                  </a:cubicBezTo>
                  <a:cubicBezTo>
                    <a:pt x="118110" y="39370"/>
                    <a:pt x="128270" y="19050"/>
                    <a:pt x="146050" y="8890"/>
                  </a:cubicBezTo>
                  <a:cubicBezTo>
                    <a:pt x="166370" y="0"/>
                    <a:pt x="201930" y="0"/>
                    <a:pt x="220980" y="8890"/>
                  </a:cubicBezTo>
                  <a:cubicBezTo>
                    <a:pt x="240030" y="17780"/>
                    <a:pt x="251460" y="34290"/>
                    <a:pt x="260350" y="59690"/>
                  </a:cubicBezTo>
                  <a:cubicBezTo>
                    <a:pt x="281940" y="114300"/>
                    <a:pt x="276860" y="241300"/>
                    <a:pt x="280670" y="345440"/>
                  </a:cubicBezTo>
                  <a:cubicBezTo>
                    <a:pt x="284480" y="469900"/>
                    <a:pt x="285750" y="623570"/>
                    <a:pt x="280670" y="758190"/>
                  </a:cubicBezTo>
                  <a:cubicBezTo>
                    <a:pt x="276860" y="887730"/>
                    <a:pt x="298450" y="1096010"/>
                    <a:pt x="252730" y="1139190"/>
                  </a:cubicBezTo>
                  <a:cubicBezTo>
                    <a:pt x="228600" y="1162050"/>
                    <a:pt x="171450" y="1162050"/>
                    <a:pt x="151130" y="1139190"/>
                  </a:cubicBezTo>
                  <a:cubicBezTo>
                    <a:pt x="110490" y="1096010"/>
                    <a:pt x="175260" y="899160"/>
                    <a:pt x="179070" y="758190"/>
                  </a:cubicBezTo>
                  <a:cubicBezTo>
                    <a:pt x="184150" y="582930"/>
                    <a:pt x="139700" y="252730"/>
                    <a:pt x="165100" y="167640"/>
                  </a:cubicBezTo>
                  <a:cubicBezTo>
                    <a:pt x="172720" y="139700"/>
                    <a:pt x="196850" y="118110"/>
                    <a:pt x="198120" y="119380"/>
                  </a:cubicBezTo>
                  <a:cubicBezTo>
                    <a:pt x="199390" y="120650"/>
                    <a:pt x="172720" y="160020"/>
                    <a:pt x="163830" y="186690"/>
                  </a:cubicBezTo>
                  <a:cubicBezTo>
                    <a:pt x="153670" y="220980"/>
                    <a:pt x="151130" y="255270"/>
                    <a:pt x="144780" y="311150"/>
                  </a:cubicBezTo>
                  <a:cubicBezTo>
                    <a:pt x="130810" y="422910"/>
                    <a:pt x="114300" y="660400"/>
                    <a:pt x="109220" y="817880"/>
                  </a:cubicBezTo>
                  <a:cubicBezTo>
                    <a:pt x="104140" y="955040"/>
                    <a:pt x="118110" y="1131570"/>
                    <a:pt x="109220" y="1203960"/>
                  </a:cubicBezTo>
                  <a:cubicBezTo>
                    <a:pt x="105410" y="1231900"/>
                    <a:pt x="97790" y="1263650"/>
                    <a:pt x="93980" y="1262380"/>
                  </a:cubicBezTo>
                  <a:cubicBezTo>
                    <a:pt x="86360" y="1261110"/>
                    <a:pt x="91440" y="996950"/>
                    <a:pt x="110490" y="867410"/>
                  </a:cubicBezTo>
                  <a:cubicBezTo>
                    <a:pt x="128270" y="739140"/>
                    <a:pt x="180340" y="612140"/>
                    <a:pt x="205740" y="491490"/>
                  </a:cubicBezTo>
                  <a:cubicBezTo>
                    <a:pt x="228600" y="382270"/>
                    <a:pt x="252730" y="175260"/>
                    <a:pt x="259080" y="175260"/>
                  </a:cubicBezTo>
                  <a:cubicBezTo>
                    <a:pt x="264160" y="175260"/>
                    <a:pt x="262890" y="284480"/>
                    <a:pt x="257810" y="347980"/>
                  </a:cubicBezTo>
                  <a:cubicBezTo>
                    <a:pt x="251460" y="425450"/>
                    <a:pt x="224790" y="502920"/>
                    <a:pt x="215900" y="608330"/>
                  </a:cubicBezTo>
                  <a:cubicBezTo>
                    <a:pt x="203200" y="770890"/>
                    <a:pt x="270510" y="1165860"/>
                    <a:pt x="210820" y="1225550"/>
                  </a:cubicBezTo>
                  <a:cubicBezTo>
                    <a:pt x="185420" y="1249680"/>
                    <a:pt x="107950" y="1225550"/>
                    <a:pt x="107950" y="1225550"/>
                  </a:cubicBezTo>
                </a:path>
              </a:pathLst>
            </a:custGeom>
            <a:solidFill>
              <a:srgbClr val="FFF234">
                <a:alpha val="5490"/>
              </a:srgbClr>
            </a:solidFill>
            <a:ln cap="sq">
              <a:noFill/>
              <a:prstDash val="solid"/>
              <a:miter/>
            </a:ln>
          </p:spPr>
          <p:txBody>
            <a:bodyPr/>
            <a:lstStyle/>
            <a:p>
              <a:endParaRPr lang="en-US"/>
            </a:p>
          </p:txBody>
        </p:sp>
      </p:grpSp>
      <p:grpSp>
        <p:nvGrpSpPr>
          <p:cNvPr id="13" name="Group 13"/>
          <p:cNvGrpSpPr/>
          <p:nvPr/>
        </p:nvGrpSpPr>
        <p:grpSpPr>
          <a:xfrm>
            <a:off x="9033265" y="6193155"/>
            <a:ext cx="152400" cy="152400"/>
            <a:chOff x="0" y="0"/>
            <a:chExt cx="203200" cy="203200"/>
          </a:xfrm>
        </p:grpSpPr>
        <p:sp>
          <p:nvSpPr>
            <p:cNvPr id="14" name="Freeform 14"/>
            <p:cNvSpPr/>
            <p:nvPr/>
          </p:nvSpPr>
          <p:spPr>
            <a:xfrm>
              <a:off x="49530" y="49530"/>
              <a:ext cx="100330" cy="102870"/>
            </a:xfrm>
            <a:custGeom>
              <a:avLst/>
              <a:gdLst/>
              <a:ahLst/>
              <a:cxnLst/>
              <a:rect l="l" t="t" r="r" b="b"/>
              <a:pathLst>
                <a:path w="100330" h="102870">
                  <a:moveTo>
                    <a:pt x="100330" y="35560"/>
                  </a:moveTo>
                  <a:cubicBezTo>
                    <a:pt x="97790" y="72390"/>
                    <a:pt x="82550" y="91440"/>
                    <a:pt x="72390" y="97790"/>
                  </a:cubicBezTo>
                  <a:cubicBezTo>
                    <a:pt x="64770" y="101600"/>
                    <a:pt x="57150" y="102870"/>
                    <a:pt x="48260" y="101600"/>
                  </a:cubicBezTo>
                  <a:cubicBezTo>
                    <a:pt x="36830" y="99060"/>
                    <a:pt x="15240" y="87630"/>
                    <a:pt x="7620" y="77470"/>
                  </a:cubicBezTo>
                  <a:cubicBezTo>
                    <a:pt x="2540" y="71120"/>
                    <a:pt x="0" y="63500"/>
                    <a:pt x="1270" y="54610"/>
                  </a:cubicBezTo>
                  <a:cubicBezTo>
                    <a:pt x="1270" y="41910"/>
                    <a:pt x="11430" y="20320"/>
                    <a:pt x="20320" y="11430"/>
                  </a:cubicBezTo>
                  <a:cubicBezTo>
                    <a:pt x="26670" y="5080"/>
                    <a:pt x="33020" y="1270"/>
                    <a:pt x="41910" y="1270"/>
                  </a:cubicBezTo>
                  <a:cubicBezTo>
                    <a:pt x="54610" y="0"/>
                    <a:pt x="87630" y="15240"/>
                    <a:pt x="87630" y="15240"/>
                  </a:cubicBezTo>
                </a:path>
              </a:pathLst>
            </a:custGeom>
            <a:solidFill>
              <a:srgbClr val="FFF234">
                <a:alpha val="5490"/>
              </a:srgbClr>
            </a:solidFill>
            <a:ln cap="sq">
              <a:noFill/>
              <a:prstDash val="solid"/>
              <a:miter/>
            </a:ln>
          </p:spPr>
          <p:txBody>
            <a:bodyPr/>
            <a:lstStyle/>
            <a:p>
              <a:endParaRPr lang="en-US"/>
            </a:p>
          </p:txBody>
        </p:sp>
      </p:grpSp>
      <p:sp>
        <p:nvSpPr>
          <p:cNvPr id="15" name="Freeform 15"/>
          <p:cNvSpPr/>
          <p:nvPr/>
        </p:nvSpPr>
        <p:spPr>
          <a:xfrm>
            <a:off x="3786599" y="2213163"/>
            <a:ext cx="10714802" cy="7045137"/>
          </a:xfrm>
          <a:custGeom>
            <a:avLst/>
            <a:gdLst/>
            <a:ahLst/>
            <a:cxnLst/>
            <a:rect l="l" t="t" r="r" b="b"/>
            <a:pathLst>
              <a:path w="10714802" h="7045137">
                <a:moveTo>
                  <a:pt x="0" y="0"/>
                </a:moveTo>
                <a:lnTo>
                  <a:pt x="10714802" y="0"/>
                </a:lnTo>
                <a:lnTo>
                  <a:pt x="10714802" y="7045137"/>
                </a:lnTo>
                <a:lnTo>
                  <a:pt x="0" y="7045137"/>
                </a:lnTo>
                <a:lnTo>
                  <a:pt x="0" y="0"/>
                </a:lnTo>
                <a:close/>
              </a:path>
            </a:pathLst>
          </a:custGeom>
          <a:blipFill>
            <a:blip r:embed="rId3"/>
            <a:stretch>
              <a:fillRect/>
            </a:stretch>
          </a:blipFill>
        </p:spPr>
        <p:txBody>
          <a:bodyPr/>
          <a:lstStyle/>
          <a:p>
            <a:endParaRPr lang="en-US"/>
          </a:p>
        </p:txBody>
      </p:sp>
      <p:sp>
        <p:nvSpPr>
          <p:cNvPr id="16" name="TextBox 16"/>
          <p:cNvSpPr txBox="1"/>
          <p:nvPr/>
        </p:nvSpPr>
        <p:spPr>
          <a:xfrm>
            <a:off x="4888107" y="935385"/>
            <a:ext cx="8511785" cy="719963"/>
          </a:xfrm>
          <a:prstGeom prst="rect">
            <a:avLst/>
          </a:prstGeom>
        </p:spPr>
        <p:txBody>
          <a:bodyPr wrap="square" lIns="0" tIns="0" rIns="0" bIns="0" rtlCol="0" anchor="t">
            <a:spAutoFit/>
          </a:bodyPr>
          <a:lstStyle/>
          <a:p>
            <a:pPr algn="ctr">
              <a:lnSpc>
                <a:spcPts val="5992"/>
              </a:lnSpc>
            </a:pPr>
            <a:r>
              <a:rPr lang="en-US" sz="4280" b="1" dirty="0">
                <a:solidFill>
                  <a:srgbClr val="FFFFFF"/>
                </a:solidFill>
                <a:latin typeface="Canva Sans Bold"/>
                <a:ea typeface="Canva Sans Bold"/>
                <a:cs typeface="Canva Sans Bold"/>
                <a:sym typeface="Canva Sans Bold"/>
              </a:rPr>
              <a:t>Most  Car styles searched for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316</Words>
  <Application>Microsoft Office PowerPoint</Application>
  <PresentationFormat>Custom</PresentationFormat>
  <Paragraphs>58</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Canva Sans Bold</vt:lpstr>
      <vt:lpstr>Canva Sans</vt:lpstr>
      <vt:lpstr>Muli</vt:lpstr>
      <vt:lpstr>Canva Sans Medium</vt:lpstr>
      <vt:lpstr>League Gothic</vt:lpstr>
      <vt:lpstr>Calibri</vt:lpstr>
      <vt:lpstr>Arial</vt:lpstr>
      <vt:lpstr>Arial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used Cars</dc:title>
  <cp:lastModifiedBy>HUSAIN ALI JASIM ANTAR</cp:lastModifiedBy>
  <cp:revision>2</cp:revision>
  <dcterms:created xsi:type="dcterms:W3CDTF">2006-08-16T00:00:00Z</dcterms:created>
  <dcterms:modified xsi:type="dcterms:W3CDTF">2025-08-07T09:08:46Z</dcterms:modified>
  <dc:identifier>DAGupehSt0M</dc:identifier>
</cp:coreProperties>
</file>

<file path=docProps/thumbnail.jpeg>
</file>